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4" r:id="rId1"/>
  </p:sldMasterIdLst>
  <p:notesMasterIdLst>
    <p:notesMasterId r:id="rId21"/>
  </p:notesMasterIdLst>
  <p:sldIdLst>
    <p:sldId id="277" r:id="rId2"/>
    <p:sldId id="276"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521" userDrawn="1">
          <p15:clr>
            <a:srgbClr val="A4A3A4"/>
          </p15:clr>
        </p15:guide>
        <p15:guide id="2" pos="5465"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B8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89373" autoAdjust="0"/>
  </p:normalViewPr>
  <p:slideViewPr>
    <p:cSldViewPr>
      <p:cViewPr>
        <p:scale>
          <a:sx n="80" d="100"/>
          <a:sy n="80" d="100"/>
        </p:scale>
        <p:origin x="-1680" y="-234"/>
      </p:cViewPr>
      <p:guideLst>
        <p:guide orient="horz" pos="3521"/>
        <p:guide pos="5465"/>
      </p:guideLst>
    </p:cSldViewPr>
  </p:slideViewPr>
  <p:outlineViewPr>
    <p:cViewPr>
      <p:scale>
        <a:sx n="33" d="100"/>
        <a:sy n="33" d="100"/>
      </p:scale>
      <p:origin x="0" y="-363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9" d="100"/>
          <a:sy n="69" d="100"/>
        </p:scale>
        <p:origin x="2778"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BC9416-57B6-4871-B2A3-F710417F7930}" type="datetimeFigureOut">
              <a:rPr lang="fr-CH" smtClean="0"/>
              <a:t>28.05.2015</a:t>
            </a:fld>
            <a:endParaRPr lang="fr-C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A5565B-EEAB-4947-9460-72495BBCFEF3}" type="slidenum">
              <a:rPr lang="fr-CH" smtClean="0"/>
              <a:t>‹#›</a:t>
            </a:fld>
            <a:endParaRPr lang="fr-CH"/>
          </a:p>
        </p:txBody>
      </p:sp>
    </p:spTree>
    <p:extLst>
      <p:ext uri="{BB962C8B-B14F-4D97-AF65-F5344CB8AC3E}">
        <p14:creationId xmlns:p14="http://schemas.microsoft.com/office/powerpoint/2010/main" val="2116227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3</a:t>
            </a:fld>
            <a:endParaRPr lang="en-GB" dirty="0"/>
          </a:p>
        </p:txBody>
      </p:sp>
    </p:spTree>
    <p:extLst>
      <p:ext uri="{BB962C8B-B14F-4D97-AF65-F5344CB8AC3E}">
        <p14:creationId xmlns:p14="http://schemas.microsoft.com/office/powerpoint/2010/main" val="15678452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12</a:t>
            </a:fld>
            <a:endParaRPr lang="en-GB" dirty="0"/>
          </a:p>
        </p:txBody>
      </p:sp>
    </p:spTree>
    <p:extLst>
      <p:ext uri="{BB962C8B-B14F-4D97-AF65-F5344CB8AC3E}">
        <p14:creationId xmlns:p14="http://schemas.microsoft.com/office/powerpoint/2010/main" val="54027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457200" rtl="1" eaLnBrk="1" fontAlgn="base" latinLnBrk="0" hangingPunct="1">
              <a:lnSpc>
                <a:spcPct val="100000"/>
              </a:lnSpc>
              <a:spcBef>
                <a:spcPct val="30000"/>
              </a:spcBef>
              <a:spcAft>
                <a:spcPct val="0"/>
              </a:spcAft>
              <a:buClrTx/>
              <a:buSzTx/>
              <a:buFontTx/>
              <a:buNone/>
              <a:tabLst/>
              <a:defRPr/>
            </a:pPr>
            <a:r>
              <a:rPr lang="ar-TN" dirty="0" smtClean="0">
                <a:latin typeface="Traditional Arabic" panose="02020603050405020304" pitchFamily="18" charset="-78"/>
                <a:cs typeface="Traditional Arabic" panose="02020603050405020304" pitchFamily="18" charset="-78"/>
              </a:rPr>
              <a:t>اشرح ان هذه هي الطريقة التي يحدد بها </a:t>
            </a:r>
            <a:r>
              <a:rPr lang="ar-TN" dirty="0" err="1" smtClean="0">
                <a:latin typeface="Traditional Arabic" panose="02020603050405020304" pitchFamily="18" charset="-78"/>
                <a:cs typeface="Traditional Arabic" panose="02020603050405020304" pitchFamily="18" charset="-78"/>
              </a:rPr>
              <a:t>اسفير</a:t>
            </a:r>
            <a:r>
              <a:rPr lang="ar-TN" dirty="0" smtClean="0">
                <a:latin typeface="Traditional Arabic" panose="02020603050405020304" pitchFamily="18" charset="-78"/>
                <a:cs typeface="Traditional Arabic" panose="02020603050405020304" pitchFamily="18" charset="-78"/>
              </a:rPr>
              <a:t> الجودة وهي طريقة</a:t>
            </a:r>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تعتمد على معايير تقييم لجنة المساعدة الإنمائية ومنظمة التعاون والتنمية في الميدان الاقتصادي.</a:t>
            </a:r>
            <a:endParaRPr lang="en-GB" sz="1200" kern="120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13</a:t>
            </a:fld>
            <a:endParaRPr lang="en-GB" dirty="0"/>
          </a:p>
        </p:txBody>
      </p:sp>
    </p:spTree>
    <p:extLst>
      <p:ext uri="{BB962C8B-B14F-4D97-AF65-F5344CB8AC3E}">
        <p14:creationId xmlns:p14="http://schemas.microsoft.com/office/powerpoint/2010/main" val="31070138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noProof="0" dirty="0" smtClean="0">
                <a:latin typeface="Traditional Arabic" panose="02020603050405020304" pitchFamily="18" charset="-78"/>
                <a:cs typeface="Traditional Arabic" panose="02020603050405020304" pitchFamily="18" charset="-78"/>
              </a:rPr>
              <a:t>المساءلة هي الاستخدام</a:t>
            </a:r>
            <a:r>
              <a:rPr lang="ar-TN" baseline="0" noProof="0" dirty="0" smtClean="0">
                <a:latin typeface="Traditional Arabic" panose="02020603050405020304" pitchFamily="18" charset="-78"/>
                <a:cs typeface="Traditional Arabic" panose="02020603050405020304" pitchFamily="18" charset="-78"/>
              </a:rPr>
              <a:t> الوكالات الإنسانية للموارد المتاحة بكل مسؤولية. (حسب مشروع </a:t>
            </a:r>
            <a:r>
              <a:rPr lang="ar-TN" baseline="0" noProof="0" dirty="0" err="1" smtClean="0">
                <a:latin typeface="Traditional Arabic" panose="02020603050405020304" pitchFamily="18" charset="-78"/>
                <a:cs typeface="Traditional Arabic" panose="02020603050405020304" pitchFamily="18" charset="-78"/>
              </a:rPr>
              <a:t>اسفير</a:t>
            </a:r>
            <a:r>
              <a:rPr lang="ar-TN" baseline="0" noProof="0" dirty="0" smtClean="0">
                <a:latin typeface="Traditional Arabic" panose="02020603050405020304" pitchFamily="18" charset="-78"/>
                <a:cs typeface="Traditional Arabic" panose="02020603050405020304" pitchFamily="18" charset="-78"/>
              </a:rPr>
              <a:t>)</a:t>
            </a:r>
          </a:p>
          <a:p>
            <a:pPr algn="r" rtl="1"/>
            <a:r>
              <a:rPr lang="ar-TN" baseline="0" noProof="0" dirty="0" smtClean="0">
                <a:latin typeface="Traditional Arabic" panose="02020603050405020304" pitchFamily="18" charset="-78"/>
                <a:cs typeface="Traditional Arabic" panose="02020603050405020304" pitchFamily="18" charset="-78"/>
              </a:rPr>
              <a:t>ولتحقيق هذا تحتاج الوكالات إلى:</a:t>
            </a:r>
          </a:p>
          <a:p>
            <a:pPr marL="171450" indent="-171450" algn="r" rtl="1">
              <a:buFont typeface="Arial" panose="020B0604020202020204" pitchFamily="34" charset="0"/>
              <a:buChar char="•"/>
            </a:pPr>
            <a:r>
              <a:rPr lang="ar-TN" baseline="0" noProof="0" dirty="0" smtClean="0">
                <a:latin typeface="Traditional Arabic" panose="02020603050405020304" pitchFamily="18" charset="-78"/>
                <a:cs typeface="Traditional Arabic" panose="02020603050405020304" pitchFamily="18" charset="-78"/>
              </a:rPr>
              <a:t>شرح كيفية ملاءمة برامجها مع أفضل الممارسات والالتزامات المتفق عليها (على سبيل المثال: المعايير القائمة  على الأدلة المقبولة في مجال العمل الإنساني) من خلال تقاسم النتائج مع ذكر أسباب التدخل وعدم التدخل في سياق معين وبطريقة شفافة.</a:t>
            </a:r>
          </a:p>
          <a:p>
            <a:pPr marL="171450" indent="-171450" algn="r" rtl="1">
              <a:buFont typeface="Arial" panose="020B0604020202020204" pitchFamily="34" charset="0"/>
              <a:buChar char="•"/>
            </a:pPr>
            <a:r>
              <a:rPr lang="ar-TN" baseline="0" noProof="0" dirty="0" smtClean="0">
                <a:latin typeface="Traditional Arabic" panose="02020603050405020304" pitchFamily="18" charset="-78"/>
                <a:cs typeface="Traditional Arabic" panose="02020603050405020304" pitchFamily="18" charset="-78"/>
              </a:rPr>
              <a:t>إشراك أصحاب المصلحة في عملهم. وفيما يتعلق بالشعوب المتضررة فإن هذا يعني مراعاة احتياجاتهم واهتماماتهم وقدراتهم في جميع مراحل الاستجابة الإنسانية واحترام حقوقهم والاستماع إليهم واشراكهم في اتخاذ القرارات التي تؤثر في حياتهم مع تمكينهم من استخدام وسائل تغيير قرارات الوكالات المتدخلة.</a:t>
            </a:r>
          </a:p>
          <a:p>
            <a:pPr algn="r" rtl="1"/>
            <a:endParaRPr lang="ar-TN" baseline="0" noProof="0" dirty="0" smtClean="0">
              <a:latin typeface="Traditional Arabic" panose="02020603050405020304" pitchFamily="18" charset="-78"/>
              <a:cs typeface="Traditional Arabic" panose="02020603050405020304" pitchFamily="18" charset="-78"/>
            </a:endParaRPr>
          </a:p>
          <a:p>
            <a:pPr algn="r" rtl="1"/>
            <a:r>
              <a:rPr lang="ar-TN" baseline="0" noProof="0" dirty="0" smtClean="0">
                <a:latin typeface="Traditional Arabic" panose="02020603050405020304" pitchFamily="18" charset="-78"/>
                <a:cs typeface="Traditional Arabic" panose="02020603050405020304" pitchFamily="18" charset="-78"/>
              </a:rPr>
              <a:t>إن الدليل هو عبارة عن قانون طوعي وأداة للتنظيم الذاتي للجودة والمساءلة.</a:t>
            </a:r>
          </a:p>
          <a:p>
            <a:pPr algn="r" rtl="1"/>
            <a:endParaRPr lang="ar-TN" baseline="0" noProof="0" dirty="0" smtClean="0">
              <a:latin typeface="Traditional Arabic" panose="02020603050405020304" pitchFamily="18" charset="-78"/>
              <a:cs typeface="Traditional Arabic" panose="02020603050405020304" pitchFamily="18" charset="-78"/>
            </a:endParaRPr>
          </a:p>
          <a:p>
            <a:pPr algn="r" rtl="1"/>
            <a:r>
              <a:rPr lang="ar-TN" baseline="0" noProof="0" dirty="0" smtClean="0">
                <a:latin typeface="Traditional Arabic" panose="02020603050405020304" pitchFamily="18" charset="-78"/>
                <a:cs typeface="Traditional Arabic" panose="02020603050405020304" pitchFamily="18" charset="-78"/>
              </a:rPr>
              <a:t> مطابقة </a:t>
            </a:r>
            <a:r>
              <a:rPr lang="ar-TN" baseline="0" noProof="0" dirty="0" err="1" smtClean="0">
                <a:latin typeface="Traditional Arabic" panose="02020603050405020304" pitchFamily="18" charset="-78"/>
                <a:cs typeface="Traditional Arabic" panose="02020603050405020304" pitchFamily="18" charset="-78"/>
              </a:rPr>
              <a:t>اسفير</a:t>
            </a:r>
            <a:r>
              <a:rPr lang="ar-TN" baseline="0" noProof="0" dirty="0" smtClean="0">
                <a:latin typeface="Traditional Arabic" panose="02020603050405020304" pitchFamily="18" charset="-78"/>
                <a:cs typeface="Traditional Arabic" panose="02020603050405020304" pitchFamily="18" charset="-78"/>
              </a:rPr>
              <a:t> لا تعني تلبية جميع المعايير والمؤشرات.</a:t>
            </a:r>
          </a:p>
          <a:p>
            <a:pPr algn="r" rtl="1"/>
            <a:endParaRPr lang="ar-TN" baseline="0" noProof="0" dirty="0" smtClean="0">
              <a:latin typeface="Traditional Arabic" panose="02020603050405020304" pitchFamily="18" charset="-78"/>
              <a:cs typeface="Traditional Arabic" panose="02020603050405020304" pitchFamily="18" charset="-78"/>
            </a:endParaRPr>
          </a:p>
          <a:p>
            <a:pPr algn="r" rtl="1"/>
            <a:r>
              <a:rPr lang="ar-TN" baseline="0" noProof="0" dirty="0" smtClean="0">
                <a:latin typeface="Traditional Arabic" panose="02020603050405020304" pitchFamily="18" charset="-78"/>
                <a:cs typeface="Traditional Arabic" panose="02020603050405020304" pitchFamily="18" charset="-78"/>
              </a:rPr>
              <a:t>تكون المساءلة موجهة أولا للمجتمعات المتضررة.</a:t>
            </a:r>
          </a:p>
        </p:txBody>
      </p:sp>
      <p:sp>
        <p:nvSpPr>
          <p:cNvPr id="4" name="Slide Number Placeholder 3"/>
          <p:cNvSpPr>
            <a:spLocks noGrp="1"/>
          </p:cNvSpPr>
          <p:nvPr>
            <p:ph type="sldNum" sz="quarter" idx="10"/>
          </p:nvPr>
        </p:nvSpPr>
        <p:spPr/>
        <p:txBody>
          <a:bodyPr/>
          <a:lstStyle/>
          <a:p>
            <a:fld id="{CB7D2CA1-D120-9748-B6F6-7C32249A9953}" type="slidenum">
              <a:rPr lang="en-GB" smtClean="0"/>
              <a:t>14</a:t>
            </a:fld>
            <a:endParaRPr lang="en-GB" dirty="0"/>
          </a:p>
        </p:txBody>
      </p:sp>
    </p:spTree>
    <p:extLst>
      <p:ext uri="{BB962C8B-B14F-4D97-AF65-F5344CB8AC3E}">
        <p14:creationId xmlns:p14="http://schemas.microsoft.com/office/powerpoint/2010/main" val="34630804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المعايير الدنيا هي ترجمة للنهج القائم على الحقوق إلى أدوات عملية.</a:t>
            </a:r>
          </a:p>
          <a:p>
            <a:pPr algn="r" rtl="1"/>
            <a:endParaRPr lang="ar-TN"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اشرح الفرق بين المعايير والمؤشرات والتدابير الأساسية والملاحظات الارشادية (ستساعدك الشريحة عدد 16 على القيام بذلك).</a:t>
            </a:r>
          </a:p>
          <a:p>
            <a:pPr algn="r" rtl="1"/>
            <a:endParaRPr lang="ar-TN"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اشرح هيكلة الدليل بما في ذلك الميثاق الإنساني وفصل الحماية والمعايير الأساسية وشكل المعايير: المعايير الدنيا والتدابير الأساسية والمؤشرات الأساسية والملاحظات الإرشادية</a:t>
            </a:r>
            <a:r>
              <a:rPr lang="en-GB"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والمواضيع الشاملة ومدونة السلوك (يمكنك استعمال الشريحة 17).</a:t>
            </a:r>
          </a:p>
          <a:p>
            <a:pPr algn="r" rtl="1"/>
            <a:endParaRPr lang="ar-TN" dirty="0" smtClean="0">
              <a:latin typeface="Traditional Arabic" panose="02020603050405020304" pitchFamily="18" charset="-78"/>
              <a:cs typeface="Traditional Arabic" panose="02020603050405020304" pitchFamily="18" charset="-78"/>
            </a:endParaRPr>
          </a:p>
          <a:p>
            <a:pPr algn="r" rtl="1"/>
            <a:r>
              <a:rPr lang="ar-TN" b="1" dirty="0" smtClean="0">
                <a:latin typeface="Traditional Arabic" panose="02020603050405020304" pitchFamily="18" charset="-78"/>
                <a:cs typeface="Traditional Arabic" panose="02020603050405020304" pitchFamily="18" charset="-78"/>
              </a:rPr>
              <a:t>ملاحظة للميسرين:</a:t>
            </a:r>
          </a:p>
          <a:p>
            <a:pPr algn="r" rtl="1"/>
            <a:r>
              <a:rPr lang="ar-TN" dirty="0" smtClean="0">
                <a:latin typeface="Traditional Arabic" panose="02020603050405020304" pitchFamily="18" charset="-78"/>
                <a:cs typeface="Traditional Arabic" panose="02020603050405020304" pitchFamily="18" charset="-78"/>
              </a:rPr>
              <a:t>يستند هذا النموذج على الطبعة الحالية لدليل </a:t>
            </a:r>
            <a:r>
              <a:rPr lang="ar-TN" dirty="0" err="1" smtClean="0">
                <a:latin typeface="Traditional Arabic" panose="02020603050405020304" pitchFamily="18" charset="-78"/>
                <a:cs typeface="Traditional Arabic" panose="02020603050405020304" pitchFamily="18" charset="-78"/>
              </a:rPr>
              <a:t>اسفير</a:t>
            </a:r>
            <a:r>
              <a:rPr lang="ar-TN" dirty="0" smtClean="0">
                <a:latin typeface="Traditional Arabic" panose="02020603050405020304" pitchFamily="18" charset="-78"/>
                <a:cs typeface="Traditional Arabic" panose="02020603050405020304" pitchFamily="18" charset="-78"/>
              </a:rPr>
              <a:t>. يرجى الرجوع الى </a:t>
            </a:r>
            <a:r>
              <a:rPr lang="ar-TN" i="0" dirty="0" smtClean="0">
                <a:latin typeface="Traditional Arabic" panose="02020603050405020304" pitchFamily="18" charset="-78"/>
                <a:cs typeface="Traditional Arabic" panose="02020603050405020304" pitchFamily="18" charset="-78"/>
              </a:rPr>
              <a:t>وثيقة المعيار الأساسي الإنساني وتحليل</a:t>
            </a:r>
            <a:r>
              <a:rPr lang="ar-TN" i="0" baseline="0" dirty="0" smtClean="0">
                <a:latin typeface="Traditional Arabic" panose="02020603050405020304" pitchFamily="18" charset="-78"/>
                <a:cs typeface="Traditional Arabic" panose="02020603050405020304" pitchFamily="18" charset="-78"/>
              </a:rPr>
              <a:t> </a:t>
            </a:r>
            <a:r>
              <a:rPr lang="ar-TN" i="0" dirty="0" smtClean="0">
                <a:latin typeface="Traditional Arabic" panose="02020603050405020304" pitchFamily="18" charset="-78"/>
                <a:cs typeface="Traditional Arabic" panose="02020603050405020304" pitchFamily="18" charset="-78"/>
              </a:rPr>
              <a:t>معايير </a:t>
            </a:r>
            <a:r>
              <a:rPr lang="ar-TN" i="0" dirty="0" err="1" smtClean="0">
                <a:latin typeface="Traditional Arabic" panose="02020603050405020304" pitchFamily="18" charset="-78"/>
                <a:cs typeface="Traditional Arabic" panose="02020603050405020304" pitchFamily="18" charset="-78"/>
              </a:rPr>
              <a:t>اسفير</a:t>
            </a:r>
            <a:r>
              <a:rPr lang="ar-TN" i="0" dirty="0" smtClean="0">
                <a:latin typeface="Traditional Arabic" panose="02020603050405020304" pitchFamily="18" charset="-78"/>
                <a:cs typeface="Traditional Arabic" panose="02020603050405020304" pitchFamily="18" charset="-78"/>
              </a:rPr>
              <a:t> الأساسية ومقارنتها (انظر الملحقات </a:t>
            </a:r>
            <a:r>
              <a:rPr lang="ar-TN" dirty="0" smtClean="0">
                <a:latin typeface="Traditional Arabic" panose="02020603050405020304" pitchFamily="18" charset="-78"/>
                <a:cs typeface="Traditional Arabic" panose="02020603050405020304" pitchFamily="18" charset="-78"/>
              </a:rPr>
              <a:t>في مجموعة مواد </a:t>
            </a:r>
            <a:r>
              <a:rPr lang="ar-TN" dirty="0" err="1" smtClean="0">
                <a:latin typeface="Traditional Arabic" panose="02020603050405020304" pitchFamily="18" charset="-78"/>
                <a:cs typeface="Traditional Arabic" panose="02020603050405020304" pitchFamily="18" charset="-78"/>
              </a:rPr>
              <a:t>اسفير</a:t>
            </a:r>
            <a:r>
              <a:rPr lang="ar-TN" dirty="0" smtClean="0">
                <a:latin typeface="Traditional Arabic" panose="02020603050405020304" pitchFamily="18" charset="-78"/>
                <a:cs typeface="Traditional Arabic" panose="02020603050405020304" pitchFamily="18" charset="-78"/>
              </a:rPr>
              <a:t> التدريبية) إذا كنت ترغب في دمج عناصر المعايير الأساسية الإنسانية.</a:t>
            </a:r>
            <a:endParaRPr lang="fr-CH" sz="1200" kern="1200" dirty="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15</a:t>
            </a:fld>
            <a:endParaRPr lang="en-GB" dirty="0"/>
          </a:p>
        </p:txBody>
      </p:sp>
    </p:spTree>
    <p:extLst>
      <p:ext uri="{BB962C8B-B14F-4D97-AF65-F5344CB8AC3E}">
        <p14:creationId xmlns:p14="http://schemas.microsoft.com/office/powerpoint/2010/main" val="26098343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smtClean="0">
              <a:latin typeface="Traditional Arabic" panose="02020603050405020304" pitchFamily="18" charset="-78"/>
              <a:cs typeface="Traditional Arabic" panose="02020603050405020304" pitchFamily="18" charset="-78"/>
            </a:endParaRP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تتبع المعايير الأساسية</a:t>
            </a:r>
            <a:r>
              <a:rPr lang="ar-TN" baseline="0" dirty="0" smtClean="0">
                <a:latin typeface="Traditional Arabic" panose="02020603050405020304" pitchFamily="18" charset="-78"/>
                <a:cs typeface="Traditional Arabic" panose="02020603050405020304" pitchFamily="18" charset="-78"/>
              </a:rPr>
              <a:t> والمعايير الدنيا صيغة محددة. إنها تبدأ مع بيان عام و عالمي –المعايير الدنيا- تليها سلسة من التدابير الأساسية والمؤشرات الأساسية والملاحظات الارشادية.</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المعايير الدنيا</a:t>
            </a:r>
            <a:r>
              <a:rPr lang="ar-TN" baseline="0" dirty="0" smtClean="0">
                <a:latin typeface="Traditional Arabic" panose="02020603050405020304" pitchFamily="18" charset="-78"/>
                <a:cs typeface="Traditional Arabic" panose="02020603050405020304" pitchFamily="18" charset="-78"/>
              </a:rPr>
              <a:t> هي معايير ذات صبغة نوعية تحدد المستويات الدنيا التي يجب تحقيقها في الاستجابة الإنسانية. لقد صيغت هذه المعايير بصفة عامة مما يجعل تطبيقها ممكنا في أي وضعية كارثية.</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تقترح التدابير الأساسية</a:t>
            </a:r>
            <a:r>
              <a:rPr lang="ar-TN" baseline="0" dirty="0" smtClean="0">
                <a:latin typeface="Traditional Arabic" panose="02020603050405020304" pitchFamily="18" charset="-78"/>
                <a:cs typeface="Traditional Arabic" panose="02020603050405020304" pitchFamily="18" charset="-78"/>
              </a:rPr>
              <a:t> الأنشطة التي تساعد في تحقيق المعايير الدنيا.  قد تكون بعض التدابير غير قابلة للتطبيق في جميع السياقات وهنا يرجع الأمر للممارس لاختيار التدابير ذات الصلة</a:t>
            </a:r>
            <a:r>
              <a:rPr lang="fr-FR" baseline="0" dirty="0" smtClean="0">
                <a:latin typeface="Traditional Arabic" panose="02020603050405020304" pitchFamily="18" charset="-78"/>
                <a:cs typeface="Traditional Arabic" panose="02020603050405020304" pitchFamily="18" charset="-78"/>
              </a:rPr>
              <a:t> </a:t>
            </a:r>
            <a:r>
              <a:rPr lang="ar-TN" baseline="0" dirty="0" smtClean="0">
                <a:latin typeface="Traditional Arabic" panose="02020603050405020304" pitchFamily="18" charset="-78"/>
                <a:cs typeface="Traditional Arabic" panose="02020603050405020304" pitchFamily="18" charset="-78"/>
              </a:rPr>
              <a:t>ووضع التدابير البديلة التي من شأنها أن تحقق الوصول إلى المعايير التي تم تحديدها.</a:t>
            </a:r>
          </a:p>
          <a:p>
            <a:pPr marL="171450" indent="-171450" algn="r" rtl="1">
              <a:buFont typeface="Arial" panose="020B0604020202020204" pitchFamily="34" charset="0"/>
              <a:buChar char="•"/>
            </a:pPr>
            <a:r>
              <a:rPr lang="ar-TN" baseline="0" dirty="0" smtClean="0">
                <a:latin typeface="Traditional Arabic" panose="02020603050405020304" pitchFamily="18" charset="-78"/>
                <a:cs typeface="Traditional Arabic" panose="02020603050405020304" pitchFamily="18" charset="-78"/>
              </a:rPr>
              <a:t>المؤشرات الأساسية تعمل بمثابة ‘الإشارات’ التي تظهر عند تحقيق المعيار. إنها توفر وسيلة للقياس وتواصل مراحل ونتائج التدابير الأساسية. تربط المؤشرات الأساسية بالمعايير الدنيا وليس بالتدابير الأساسية.</a:t>
            </a:r>
          </a:p>
          <a:p>
            <a:pPr marL="171450" indent="-171450" algn="r" rtl="1">
              <a:buFont typeface="Arial" panose="020B0604020202020204" pitchFamily="34" charset="0"/>
              <a:buChar char="•"/>
            </a:pPr>
            <a:r>
              <a:rPr lang="ar-TN" baseline="0" dirty="0" smtClean="0">
                <a:latin typeface="Traditional Arabic" panose="02020603050405020304" pitchFamily="18" charset="-78"/>
                <a:cs typeface="Traditional Arabic" panose="02020603050405020304" pitchFamily="18" charset="-78"/>
              </a:rPr>
              <a:t>تتضمن الملاحظات الارشادية  نقاطا متعلقة بالسياق لأخذها بعين الاعتبار عند إرادة الوصول الى التدابير الأساسية والمؤشرات الأساسية. إنها توفر توجيهات تتعلق بمعالجة الصعوبات العملية ومرجعيات او نصائح متعلقة بالأولويات والمواضيع المتقاطعة. كما يمكن أن تشمل المسائل الحساسة المتعلقة بالمعايير والتدابير أو المؤشرات كما تشمل وصف المعضلات والخلافات أو الفجوات في المعرفة الحالية. هذه الملاحظات لا توفر توجيهات بشأن كيفية تنفيذ نشاط معين.</a:t>
            </a:r>
          </a:p>
        </p:txBody>
      </p:sp>
      <p:sp>
        <p:nvSpPr>
          <p:cNvPr id="4" name="Slide Number Placeholder 3"/>
          <p:cNvSpPr>
            <a:spLocks noGrp="1"/>
          </p:cNvSpPr>
          <p:nvPr>
            <p:ph type="sldNum" sz="quarter" idx="10"/>
          </p:nvPr>
        </p:nvSpPr>
        <p:spPr/>
        <p:txBody>
          <a:bodyPr/>
          <a:lstStyle/>
          <a:p>
            <a:fld id="{CB7D2CA1-D120-9748-B6F6-7C32249A9953}" type="slidenum">
              <a:rPr lang="en-GB" smtClean="0"/>
              <a:t>16</a:t>
            </a:fld>
            <a:endParaRPr lang="en-GB" dirty="0"/>
          </a:p>
        </p:txBody>
      </p:sp>
    </p:spTree>
    <p:extLst>
      <p:ext uri="{BB962C8B-B14F-4D97-AF65-F5344CB8AC3E}">
        <p14:creationId xmlns:p14="http://schemas.microsoft.com/office/powerpoint/2010/main" val="233130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الميثاق الإنساني هو العمود الفقري لدليل </a:t>
            </a:r>
            <a:r>
              <a:rPr lang="ar-TN" dirty="0" err="1" smtClean="0">
                <a:latin typeface="Traditional Arabic" panose="02020603050405020304" pitchFamily="18" charset="-78"/>
                <a:cs typeface="Traditional Arabic" panose="02020603050405020304" pitchFamily="18" charset="-78"/>
              </a:rPr>
              <a:t>اسفير</a:t>
            </a:r>
            <a:r>
              <a:rPr lang="ar-TN" dirty="0" smtClean="0">
                <a:latin typeface="Traditional Arabic" panose="02020603050405020304" pitchFamily="18" charset="-78"/>
                <a:cs typeface="Traditional Arabic" panose="02020603050405020304" pitchFamily="18" charset="-78"/>
              </a:rPr>
              <a:t>. إنه يوفر الأساس القانوني والأخلاقي لمشاركات الوكالات الإنسانية التي صادق عليها مشروع </a:t>
            </a:r>
            <a:r>
              <a:rPr lang="ar-TN" dirty="0" err="1" smtClean="0">
                <a:latin typeface="Traditional Arabic" panose="02020603050405020304" pitchFamily="18" charset="-78"/>
                <a:cs typeface="Traditional Arabic" panose="02020603050405020304" pitchFamily="18" charset="-78"/>
              </a:rPr>
              <a:t>اسفير</a:t>
            </a:r>
            <a:r>
              <a:rPr lang="ar-TN" dirty="0" smtClean="0">
                <a:latin typeface="Traditional Arabic" panose="02020603050405020304" pitchFamily="18" charset="-78"/>
                <a:cs typeface="Traditional Arabic" panose="02020603050405020304" pitchFamily="18" charset="-78"/>
              </a:rPr>
              <a:t>.</a:t>
            </a:r>
          </a:p>
          <a:p>
            <a:pPr marL="171450" lvl="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يعرض فصل الحماية المبادئَ والتدابيرَ التي يجب إبلاغ الممارسين الانسانيين عنها من منظور الحماية بما في ذلك الوكالات التي لا تملك حماية متميزة أو ليست</a:t>
            </a:r>
            <a:r>
              <a:rPr lang="ar-TN" baseline="0" dirty="0" smtClean="0">
                <a:latin typeface="Traditional Arabic" panose="02020603050405020304" pitchFamily="18" charset="-78"/>
                <a:cs typeface="Traditional Arabic" panose="02020603050405020304" pitchFamily="18" charset="-78"/>
              </a:rPr>
              <a:t> لديها </a:t>
            </a:r>
            <a:r>
              <a:rPr lang="ar-TN" dirty="0" smtClean="0">
                <a:latin typeface="Traditional Arabic" panose="02020603050405020304" pitchFamily="18" charset="-78"/>
                <a:cs typeface="Traditional Arabic" panose="02020603050405020304" pitchFamily="18" charset="-78"/>
              </a:rPr>
              <a:t>كفاءات مختصة في هذا المجال.</a:t>
            </a:r>
          </a:p>
          <a:p>
            <a:pPr marL="171450" lvl="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تصف المعايير الأساسية العمليات والأساليب التي تعتبر أساسية للاستجابة الفعالة.</a:t>
            </a:r>
          </a:p>
          <a:p>
            <a:pPr marL="171450" lvl="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الفصول التقنية هي أدوات لتطبيق القيم ومبادئ الميثاق الإنساني ومبادئ الحماية في القطاعات الحيوية: المياه والغذاء والصحة والمأوى.</a:t>
            </a:r>
          </a:p>
          <a:p>
            <a:pPr marL="171450" lvl="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المواضيع الشاملة :يتضمن دليل </a:t>
            </a:r>
            <a:r>
              <a:rPr lang="ar-TN" dirty="0" err="1" smtClean="0">
                <a:latin typeface="Traditional Arabic" panose="02020603050405020304" pitchFamily="18" charset="-78"/>
                <a:cs typeface="Traditional Arabic" panose="02020603050405020304" pitchFamily="18" charset="-78"/>
              </a:rPr>
              <a:t>اسفير</a:t>
            </a:r>
            <a:r>
              <a:rPr lang="ar-TN" dirty="0" smtClean="0">
                <a:latin typeface="Traditional Arabic" panose="02020603050405020304" pitchFamily="18" charset="-78"/>
                <a:cs typeface="Traditional Arabic" panose="02020603050405020304" pitchFamily="18" charset="-78"/>
              </a:rPr>
              <a:t> ثمانية مواضيع شاملة: أولا الأطفال </a:t>
            </a:r>
            <a:r>
              <a:rPr lang="fr-FR" dirty="0" smtClean="0">
                <a:latin typeface="Traditional Arabic" panose="02020603050405020304" pitchFamily="18" charset="-78"/>
                <a:cs typeface="Traditional Arabic" panose="02020603050405020304" pitchFamily="18" charset="-78"/>
              </a:rPr>
              <a:t>,</a:t>
            </a:r>
            <a:r>
              <a:rPr lang="ar-TN" dirty="0" smtClean="0">
                <a:latin typeface="Traditional Arabic" panose="02020603050405020304" pitchFamily="18" charset="-78"/>
                <a:cs typeface="Traditional Arabic" panose="02020603050405020304" pitchFamily="18" charset="-78"/>
              </a:rPr>
              <a:t>ثانيا كبار السن, ثالثا أصحاب الإعاقات, رابعا الجنس, خامسا الدعم النفسي, سادسا نقص المناعة والايدز, سابعا البيئة وثامنا الحد من مخاطر الكوارث. الرسالة الأساسية لدليل </a:t>
            </a:r>
            <a:r>
              <a:rPr lang="ar-TN" dirty="0" err="1" smtClean="0">
                <a:latin typeface="Traditional Arabic" panose="02020603050405020304" pitchFamily="18" charset="-78"/>
                <a:cs typeface="Traditional Arabic" panose="02020603050405020304" pitchFamily="18" charset="-78"/>
              </a:rPr>
              <a:t>اسفير</a:t>
            </a:r>
            <a:r>
              <a:rPr lang="ar-TN" dirty="0" smtClean="0">
                <a:latin typeface="Traditional Arabic" panose="02020603050405020304" pitchFamily="18" charset="-78"/>
                <a:cs typeface="Traditional Arabic" panose="02020603050405020304" pitchFamily="18" charset="-78"/>
              </a:rPr>
              <a:t> في هذا الصدد انه يحب على جميع الوكالات الإنسانية الأخذ بعين الاعتبار الثماني مواضيع الشاملة طيلة دورة برنامجهم.</a:t>
            </a:r>
          </a:p>
          <a:p>
            <a:pPr marL="171450" lvl="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‘مدونة قواعد السلوك للحركة الدولية الصليب الأحمر والهلال الأحمر والمنظمات غير الحكومية في الإغاثة في حالات الطوارئ’ تعد ملحقا في دليل </a:t>
            </a:r>
            <a:r>
              <a:rPr lang="ar-TN" dirty="0" err="1" smtClean="0">
                <a:latin typeface="Traditional Arabic" panose="02020603050405020304" pitchFamily="18" charset="-78"/>
                <a:cs typeface="Traditional Arabic" panose="02020603050405020304" pitchFamily="18" charset="-78"/>
              </a:rPr>
              <a:t>اسفير</a:t>
            </a:r>
            <a:r>
              <a:rPr lang="ar-TN" dirty="0" smtClean="0">
                <a:latin typeface="Traditional Arabic" panose="02020603050405020304" pitchFamily="18" charset="-78"/>
                <a:cs typeface="Traditional Arabic" panose="02020603050405020304" pitchFamily="18" charset="-78"/>
              </a:rPr>
              <a:t>. كما أنها تعتبر حجر الأساس للميثاق الإنساني. وتنص مدونة السلوك على إرشادات عن كيفية التصرف أثناء التدخل الإنساني وتتضمن ثلاث ملحقات ضرورية تشير إلى أدوار ومسؤوليات حكومات الشعوب المتضررة بالكوارث والمانحين والمنظمات غير الحكومية.</a:t>
            </a:r>
          </a:p>
          <a:p>
            <a:pPr marL="171450" lvl="0" indent="-171450" algn="r" rtl="1">
              <a:buFont typeface="Arial" panose="020B0604020202020204" pitchFamily="34" charset="0"/>
              <a:buChar char="•"/>
            </a:pPr>
            <a:endParaRPr lang="ar-TN" dirty="0" smtClean="0">
              <a:latin typeface="Traditional Arabic" panose="02020603050405020304" pitchFamily="18" charset="-78"/>
              <a:cs typeface="Traditional Arabic" panose="02020603050405020304" pitchFamily="18" charset="-78"/>
            </a:endParaRPr>
          </a:p>
          <a:p>
            <a:pPr lvl="0" algn="r" defTabSz="457200" rtl="1">
              <a:defRPr/>
            </a:pPr>
            <a:r>
              <a:rPr lang="ar-TN" b="1" dirty="0" smtClean="0">
                <a:latin typeface="Traditional Arabic" panose="02020603050405020304" pitchFamily="18" charset="-78"/>
                <a:cs typeface="Traditional Arabic" panose="02020603050405020304" pitchFamily="18" charset="-78"/>
              </a:rPr>
              <a:t>ملاحظة للميسرين:</a:t>
            </a:r>
          </a:p>
          <a:p>
            <a:pPr lvl="0" algn="r" defTabSz="457200" rtl="1">
              <a:defRPr/>
            </a:pPr>
            <a:r>
              <a:rPr lang="ar-TN" dirty="0" smtClean="0">
                <a:latin typeface="Traditional Arabic" panose="02020603050405020304" pitchFamily="18" charset="-78"/>
                <a:cs typeface="Traditional Arabic" panose="02020603050405020304" pitchFamily="18" charset="-78"/>
              </a:rPr>
              <a:t>يستند هذا النموذج على الطبعة الحالية لدليل </a:t>
            </a:r>
            <a:r>
              <a:rPr lang="ar-TN" dirty="0" err="1" smtClean="0">
                <a:latin typeface="Traditional Arabic" panose="02020603050405020304" pitchFamily="18" charset="-78"/>
                <a:cs typeface="Traditional Arabic" panose="02020603050405020304" pitchFamily="18" charset="-78"/>
              </a:rPr>
              <a:t>اسفير</a:t>
            </a:r>
            <a:r>
              <a:rPr lang="ar-TN" dirty="0" smtClean="0">
                <a:latin typeface="Traditional Arabic" panose="02020603050405020304" pitchFamily="18" charset="-78"/>
                <a:cs typeface="Traditional Arabic" panose="02020603050405020304" pitchFamily="18" charset="-78"/>
              </a:rPr>
              <a:t>. يرجى الرجوع الى وثيقة </a:t>
            </a:r>
            <a:r>
              <a:rPr lang="ar-TN" i="1" dirty="0" smtClean="0">
                <a:latin typeface="Traditional Arabic" panose="02020603050405020304" pitchFamily="18" charset="-78"/>
                <a:cs typeface="Traditional Arabic" panose="02020603050405020304" pitchFamily="18" charset="-78"/>
              </a:rPr>
              <a:t>المعيار الأساسي الإنساني </a:t>
            </a:r>
            <a:r>
              <a:rPr lang="ar-TN" dirty="0" smtClean="0">
                <a:latin typeface="Traditional Arabic" panose="02020603050405020304" pitchFamily="18" charset="-78"/>
                <a:cs typeface="Traditional Arabic" panose="02020603050405020304" pitchFamily="18" charset="-78"/>
              </a:rPr>
              <a:t>وتحليل </a:t>
            </a:r>
            <a:r>
              <a:rPr lang="ar-TN" i="1" dirty="0" smtClean="0">
                <a:latin typeface="Traditional Arabic" panose="02020603050405020304" pitchFamily="18" charset="-78"/>
                <a:cs typeface="Traditional Arabic" panose="02020603050405020304" pitchFamily="18" charset="-78"/>
              </a:rPr>
              <a:t>معايير </a:t>
            </a:r>
            <a:r>
              <a:rPr lang="ar-TN" i="1" dirty="0" err="1" smtClean="0">
                <a:latin typeface="Traditional Arabic" panose="02020603050405020304" pitchFamily="18" charset="-78"/>
                <a:cs typeface="Traditional Arabic" panose="02020603050405020304" pitchFamily="18" charset="-78"/>
              </a:rPr>
              <a:t>اسفير</a:t>
            </a:r>
            <a:r>
              <a:rPr lang="ar-TN" i="1" dirty="0" smtClean="0">
                <a:latin typeface="Traditional Arabic" panose="02020603050405020304" pitchFamily="18" charset="-78"/>
                <a:cs typeface="Traditional Arabic" panose="02020603050405020304" pitchFamily="18" charset="-78"/>
              </a:rPr>
              <a:t> الأساسية ومقارنتها به </a:t>
            </a:r>
            <a:r>
              <a:rPr lang="ar-TN" dirty="0" smtClean="0">
                <a:latin typeface="Traditional Arabic" panose="02020603050405020304" pitchFamily="18" charset="-78"/>
                <a:cs typeface="Traditional Arabic" panose="02020603050405020304" pitchFamily="18" charset="-78"/>
              </a:rPr>
              <a:t>(انظر الملحقات في مجموعة</a:t>
            </a:r>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المواد التدريبية </a:t>
            </a:r>
            <a:r>
              <a:rPr lang="ar-TN" dirty="0" err="1" smtClean="0">
                <a:latin typeface="Traditional Arabic" panose="02020603050405020304" pitchFamily="18" charset="-78"/>
                <a:cs typeface="Traditional Arabic" panose="02020603050405020304" pitchFamily="18" charset="-78"/>
              </a:rPr>
              <a:t>لاسفير</a:t>
            </a:r>
            <a:r>
              <a:rPr lang="ar-TN" dirty="0" smtClean="0">
                <a:latin typeface="Traditional Arabic" panose="02020603050405020304" pitchFamily="18" charset="-78"/>
                <a:cs typeface="Traditional Arabic" panose="02020603050405020304" pitchFamily="18" charset="-78"/>
              </a:rPr>
              <a:t>) إذا كنت ترغب في دمج عناصر المعايير الأساسية الإنسانية.</a:t>
            </a:r>
            <a:endParaRPr lang="ar-TN" i="1" dirty="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17</a:t>
            </a:fld>
            <a:endParaRPr lang="en-GB" dirty="0"/>
          </a:p>
        </p:txBody>
      </p:sp>
    </p:spTree>
    <p:extLst>
      <p:ext uri="{BB962C8B-B14F-4D97-AF65-F5344CB8AC3E}">
        <p14:creationId xmlns:p14="http://schemas.microsoft.com/office/powerpoint/2010/main" val="2645659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18</a:t>
            </a:fld>
            <a:endParaRPr lang="en-GB" dirty="0"/>
          </a:p>
        </p:txBody>
      </p:sp>
    </p:spTree>
    <p:extLst>
      <p:ext uri="{BB962C8B-B14F-4D97-AF65-F5344CB8AC3E}">
        <p14:creationId xmlns:p14="http://schemas.microsoft.com/office/powerpoint/2010/main" val="14452665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noProof="0" dirty="0" smtClean="0">
                <a:latin typeface="Traditional Arabic" panose="02020603050405020304" pitchFamily="18" charset="-78"/>
                <a:cs typeface="Traditional Arabic" panose="02020603050405020304" pitchFamily="18" charset="-78"/>
              </a:rPr>
              <a:t>أطلب</a:t>
            </a:r>
            <a:r>
              <a:rPr lang="ar-SA" baseline="0" noProof="0" dirty="0" smtClean="0">
                <a:latin typeface="Traditional Arabic" panose="02020603050405020304" pitchFamily="18" charset="-78"/>
                <a:cs typeface="Traditional Arabic" panose="02020603050405020304" pitchFamily="18" charset="-78"/>
              </a:rPr>
              <a:t> من المشاركين أن يفكروا لمدة دقيقة وأن </a:t>
            </a:r>
            <a:r>
              <a:rPr lang="ar-SA" baseline="0" noProof="0" dirty="0" err="1" smtClean="0">
                <a:latin typeface="Traditional Arabic" panose="02020603050405020304" pitchFamily="18" charset="-78"/>
                <a:cs typeface="Traditional Arabic" panose="02020603050405020304" pitchFamily="18" charset="-78"/>
              </a:rPr>
              <a:t>يتبادلوا</a:t>
            </a:r>
            <a:r>
              <a:rPr lang="ar-SA" baseline="0" noProof="0" dirty="0" smtClean="0">
                <a:latin typeface="Traditional Arabic" panose="02020603050405020304" pitchFamily="18" charset="-78"/>
                <a:cs typeface="Traditional Arabic" panose="02020603050405020304" pitchFamily="18" charset="-78"/>
              </a:rPr>
              <a:t> فيما بعد رؤيتهم للرسالة التي تبعثها الصورة.</a:t>
            </a:r>
          </a:p>
          <a:p>
            <a:pPr algn="r" rtl="1"/>
            <a:r>
              <a:rPr lang="ar-SA" noProof="0" dirty="0" smtClean="0">
                <a:latin typeface="Traditional Arabic" panose="02020603050405020304" pitchFamily="18" charset="-78"/>
                <a:cs typeface="Traditional Arabic" panose="02020603050405020304" pitchFamily="18" charset="-78"/>
              </a:rPr>
              <a:t>اختم</a:t>
            </a:r>
            <a:r>
              <a:rPr lang="ar-SA" baseline="0" noProof="0" dirty="0" smtClean="0">
                <a:latin typeface="Traditional Arabic" panose="02020603050405020304" pitchFamily="18" charset="-78"/>
                <a:cs typeface="Traditional Arabic" panose="02020603050405020304" pitchFamily="18" charset="-78"/>
              </a:rPr>
              <a:t> بقولك أن الفصول التقنية يجب أن تستخدم دائما جنبا إلى جنب مع الميثاق الإنساني ومبادئ الحماية والمعايير الأساسية.</a:t>
            </a:r>
            <a:endParaRPr lang="ar-SA" noProof="0" dirty="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19</a:t>
            </a:fld>
            <a:endParaRPr lang="en-GB" dirty="0"/>
          </a:p>
        </p:txBody>
      </p:sp>
    </p:spTree>
    <p:extLst>
      <p:ext uri="{BB962C8B-B14F-4D97-AF65-F5344CB8AC3E}">
        <p14:creationId xmlns:p14="http://schemas.microsoft.com/office/powerpoint/2010/main" val="160195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4</a:t>
            </a:fld>
            <a:endParaRPr lang="en-GB" dirty="0"/>
          </a:p>
        </p:txBody>
      </p:sp>
    </p:spTree>
    <p:extLst>
      <p:ext uri="{BB962C8B-B14F-4D97-AF65-F5344CB8AC3E}">
        <p14:creationId xmlns:p14="http://schemas.microsoft.com/office/powerpoint/2010/main" val="909831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5</a:t>
            </a:fld>
            <a:endParaRPr lang="en-GB" dirty="0"/>
          </a:p>
        </p:txBody>
      </p:sp>
    </p:spTree>
    <p:extLst>
      <p:ext uri="{BB962C8B-B14F-4D97-AF65-F5344CB8AC3E}">
        <p14:creationId xmlns:p14="http://schemas.microsoft.com/office/powerpoint/2010/main" val="1681271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6</a:t>
            </a:fld>
            <a:endParaRPr lang="en-GB" dirty="0"/>
          </a:p>
        </p:txBody>
      </p:sp>
    </p:spTree>
    <p:extLst>
      <p:ext uri="{BB962C8B-B14F-4D97-AF65-F5344CB8AC3E}">
        <p14:creationId xmlns:p14="http://schemas.microsoft.com/office/powerpoint/2010/main" val="2111054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7</a:t>
            </a:fld>
            <a:endParaRPr lang="en-GB" dirty="0"/>
          </a:p>
        </p:txBody>
      </p:sp>
    </p:spTree>
    <p:extLst>
      <p:ext uri="{BB962C8B-B14F-4D97-AF65-F5344CB8AC3E}">
        <p14:creationId xmlns:p14="http://schemas.microsoft.com/office/powerpoint/2010/main" val="2216409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8</a:t>
            </a:fld>
            <a:endParaRPr lang="en-GB" dirty="0"/>
          </a:p>
        </p:txBody>
      </p:sp>
    </p:spTree>
    <p:extLst>
      <p:ext uri="{BB962C8B-B14F-4D97-AF65-F5344CB8AC3E}">
        <p14:creationId xmlns:p14="http://schemas.microsoft.com/office/powerpoint/2010/main" val="3932744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baseline="0" noProof="0" dirty="0" smtClean="0">
                <a:latin typeface="Traditional Arabic" panose="02020603050405020304" pitchFamily="18" charset="-78"/>
                <a:cs typeface="Traditional Arabic" panose="02020603050405020304" pitchFamily="18" charset="-78"/>
              </a:rPr>
              <a:t>يتوجه مشروع </a:t>
            </a:r>
            <a:r>
              <a:rPr lang="ar-TN" baseline="0" noProof="0" dirty="0" err="1" smtClean="0">
                <a:latin typeface="Traditional Arabic" panose="02020603050405020304" pitchFamily="18" charset="-78"/>
                <a:cs typeface="Traditional Arabic" panose="02020603050405020304" pitchFamily="18" charset="-78"/>
              </a:rPr>
              <a:t>اسفير</a:t>
            </a:r>
            <a:r>
              <a:rPr lang="ar-TN" baseline="0" noProof="0" dirty="0" smtClean="0">
                <a:latin typeface="Traditional Arabic" panose="02020603050405020304" pitchFamily="18" charset="-78"/>
                <a:cs typeface="Traditional Arabic" panose="02020603050405020304" pitchFamily="18" charset="-78"/>
              </a:rPr>
              <a:t> لفائدة الشعوب المتضررة بالكوارث.</a:t>
            </a:r>
          </a:p>
          <a:p>
            <a:pPr algn="r" rtl="1"/>
            <a:r>
              <a:rPr lang="ar-TN" baseline="0" noProof="0" dirty="0" smtClean="0">
                <a:latin typeface="Traditional Arabic" panose="02020603050405020304" pitchFamily="18" charset="-78"/>
                <a:cs typeface="Traditional Arabic" panose="02020603050405020304" pitchFamily="18" charset="-78"/>
              </a:rPr>
              <a:t>هو مشروع قائم على الجودة وعلى نهج الحقوق.</a:t>
            </a:r>
            <a:endParaRPr lang="en-GB" noProof="0" dirty="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9</a:t>
            </a:fld>
            <a:endParaRPr lang="en-GB" dirty="0"/>
          </a:p>
        </p:txBody>
      </p:sp>
    </p:spTree>
    <p:extLst>
      <p:ext uri="{BB962C8B-B14F-4D97-AF65-F5344CB8AC3E}">
        <p14:creationId xmlns:p14="http://schemas.microsoft.com/office/powerpoint/2010/main" val="1974565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10</a:t>
            </a:fld>
            <a:endParaRPr lang="en-GB" dirty="0"/>
          </a:p>
        </p:txBody>
      </p:sp>
    </p:spTree>
    <p:extLst>
      <p:ext uri="{BB962C8B-B14F-4D97-AF65-F5344CB8AC3E}">
        <p14:creationId xmlns:p14="http://schemas.microsoft.com/office/powerpoint/2010/main" val="1794283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11</a:t>
            </a:fld>
            <a:endParaRPr lang="en-GB" dirty="0"/>
          </a:p>
        </p:txBody>
      </p:sp>
    </p:spTree>
    <p:extLst>
      <p:ext uri="{BB962C8B-B14F-4D97-AF65-F5344CB8AC3E}">
        <p14:creationId xmlns:p14="http://schemas.microsoft.com/office/powerpoint/2010/main" val="27835485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dirty="0"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1930191339"/>
      </p:ext>
    </p:extLst>
  </p:cSld>
  <p:clrMapOvr>
    <a:masterClrMapping/>
  </p:clrMapOvr>
  <p:extLst mod="1">
    <p:ext uri="{DCECCB84-F9BA-43D5-87BE-67443E8EF086}">
      <p15:sldGuideLst xmlns:p15="http://schemas.microsoft.com/office/powerpoint/2012/main" xmlns="">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5724127" y="6329599"/>
            <a:ext cx="2962673"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dirty="0" smtClean="0"/>
              <a:t>الجزء الأول "أ"  - مواد </a:t>
            </a:r>
            <a:r>
              <a:rPr lang="ar-SA" noProof="0" dirty="0" err="1" smtClean="0"/>
              <a:t>اسفير</a:t>
            </a:r>
            <a:r>
              <a:rPr lang="ar-SA" noProof="0" dirty="0" smtClean="0"/>
              <a:t> التدريبية سنة 2015</a:t>
            </a:r>
          </a:p>
        </p:txBody>
      </p:sp>
    </p:spTree>
    <p:extLst>
      <p:ext uri="{BB962C8B-B14F-4D97-AF65-F5344CB8AC3E}">
        <p14:creationId xmlns:p14="http://schemas.microsoft.com/office/powerpoint/2010/main" val="3581799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tx2"/>
                </a:solidFill>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cxnSp>
        <p:nvCxnSpPr>
          <p:cNvPr id="13" name="Straight Connector 12"/>
          <p:cNvCxnSpPr/>
          <p:nvPr userDrawn="1"/>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5724127" y="6329599"/>
            <a:ext cx="2962673"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dirty="0" smtClean="0"/>
              <a:t>الجزء الأول "أ"  - مواد </a:t>
            </a:r>
            <a:r>
              <a:rPr lang="ar-SA" noProof="0" dirty="0" err="1" smtClean="0"/>
              <a:t>اسفير</a:t>
            </a:r>
            <a:r>
              <a:rPr lang="ar-SA" noProof="0" dirty="0" smtClean="0"/>
              <a:t> التدريبية سنة 2015</a:t>
            </a:r>
          </a:p>
        </p:txBody>
      </p:sp>
    </p:spTree>
    <p:extLst>
      <p:ext uri="{BB962C8B-B14F-4D97-AF65-F5344CB8AC3E}">
        <p14:creationId xmlns:p14="http://schemas.microsoft.com/office/powerpoint/2010/main" val="113241642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dirty="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03571703-1F0A-4ED2-AE3A-6CB9E79C4A11}" type="datetime1">
              <a:rPr lang="ar-SA" smtClean="0"/>
              <a:pPr/>
              <a:t>10/08/1436</a:t>
            </a:fld>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r>
              <a:rPr lang="ar-SA" smtClean="0"/>
              <a:t>الجزء الأول "أ"  - مواد اسفير التدريبية سنة 2015</a:t>
            </a:r>
            <a:endParaRPr lang="ar-S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2876896940"/>
      </p:ext>
    </p:extLst>
  </p:cSld>
  <p:clrMap bg1="lt1" tx1="dk1" bg2="lt2" tx2="dk2" accent1="accent1" accent2="accent2" accent3="accent3" accent4="accent4" accent5="accent5" accent6="accent6" hlink="hlink" folHlink="folHlink"/>
  <p:sldLayoutIdLst>
    <p:sldLayoutId id="2147483665" r:id="rId1"/>
    <p:sldLayoutId id="2147483661" r:id="rId2"/>
    <p:sldLayoutId id="2147483662" r:id="rId3"/>
  </p:sldLayoutIdLst>
  <p:timing>
    <p:tnLst>
      <p:par>
        <p:cTn id="1" dur="indefinite" restart="never" nodeType="tmRoot"/>
      </p:par>
    </p:tnLst>
  </p:timing>
  <p:hf sldNum="0" hdr="0" dt="0"/>
  <p:txStyles>
    <p:titleStyle>
      <a:lvl1pPr algn="r" defTabSz="914400" rtl="0" eaLnBrk="1" latinLnBrk="0" hangingPunct="1">
        <a:spcBef>
          <a:spcPct val="0"/>
        </a:spcBef>
        <a:buNone/>
        <a:defRPr sz="2800" b="1" kern="1200">
          <a:solidFill>
            <a:schemeClr val="tx1"/>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0"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0"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0"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0"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0"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rtl="1"/>
            <a:r>
              <a:rPr lang="ar-SA" dirty="0"/>
              <a:t>نبذة عن </a:t>
            </a:r>
            <a:r>
              <a:rPr lang="ar-SA" dirty="0" err="1" smtClean="0"/>
              <a:t>اسفير</a:t>
            </a:r>
            <a:endParaRPr lang="en-GB" dirty="0"/>
          </a:p>
        </p:txBody>
      </p:sp>
      <p:sp>
        <p:nvSpPr>
          <p:cNvPr id="4" name="Subtitle 3"/>
          <p:cNvSpPr>
            <a:spLocks noGrp="1"/>
          </p:cNvSpPr>
          <p:nvPr>
            <p:ph type="subTitle" idx="1"/>
          </p:nvPr>
        </p:nvSpPr>
        <p:spPr/>
        <p:txBody>
          <a:bodyPr/>
          <a:lstStyle/>
          <a:p>
            <a:r>
              <a:rPr lang="ar-SA" dirty="0">
                <a:solidFill>
                  <a:srgbClr val="87B81E"/>
                </a:solidFill>
                <a:ea typeface="Tahoma" panose="020B0604030504040204" pitchFamily="34" charset="0"/>
              </a:rPr>
              <a:t>ما هو </a:t>
            </a:r>
            <a:r>
              <a:rPr lang="ar-SA" dirty="0" err="1">
                <a:solidFill>
                  <a:srgbClr val="87B81E"/>
                </a:solidFill>
                <a:ea typeface="Tahoma" panose="020B0604030504040204" pitchFamily="34" charset="0"/>
              </a:rPr>
              <a:t>اسفير</a:t>
            </a:r>
            <a:r>
              <a:rPr lang="ar-SA" dirty="0" smtClean="0">
                <a:solidFill>
                  <a:srgbClr val="87B81E"/>
                </a:solidFill>
                <a:ea typeface="Tahoma" panose="020B0604030504040204" pitchFamily="34" charset="0"/>
              </a:rPr>
              <a:t>؟</a:t>
            </a:r>
            <a:endParaRPr lang="ar-SA" dirty="0">
              <a:solidFill>
                <a:srgbClr val="87B81E"/>
              </a:solidFill>
              <a:ea typeface="Tahoma" panose="020B0604030504040204" pitchFamily="34" charset="0"/>
            </a:endParaRPr>
          </a:p>
        </p:txBody>
      </p:sp>
      <p:sp>
        <p:nvSpPr>
          <p:cNvPr id="5" name="TextBox 4"/>
          <p:cNvSpPr txBox="1"/>
          <p:nvPr/>
        </p:nvSpPr>
        <p:spPr>
          <a:xfrm>
            <a:off x="3998144" y="6165304"/>
            <a:ext cx="4606304" cy="276999"/>
          </a:xfrm>
          <a:prstGeom prst="rect">
            <a:avLst/>
          </a:prstGeom>
          <a:noFill/>
        </p:spPr>
        <p:txBody>
          <a:bodyPr wrap="square" rtlCol="0">
            <a:spAutoFit/>
          </a:bodyPr>
          <a:lstStyle/>
          <a:p>
            <a:pPr algn="r" rtl="1"/>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fr-FR"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a:t>
            </a:r>
            <a:r>
              <a:rPr lang="ar-TN" sz="1200" b="1" dirty="0" smtClean="0">
                <a:solidFill>
                  <a:schemeClr val="bg1"/>
                </a:solidFill>
                <a:latin typeface="Traditional Arabic" panose="02020603050405020304" pitchFamily="18" charset="-78"/>
                <a:cs typeface="Traditional Arabic" panose="02020603050405020304" pitchFamily="18" charset="-78"/>
              </a:rPr>
              <a:t>نبذة عن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2063719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noProof="1" smtClean="0">
                <a:solidFill>
                  <a:schemeClr val="tx2"/>
                </a:solidFill>
                <a:latin typeface="Traditional Arabic" panose="02020603050405020304" pitchFamily="18" charset="-78"/>
                <a:cs typeface="Traditional Arabic" panose="02020603050405020304" pitchFamily="18" charset="-78"/>
              </a:rPr>
              <a:t>ماهي عقيدة اسفير الأساسية؟</a:t>
            </a:r>
            <a:endParaRPr lang="ar-SA" noProof="1">
              <a:solidFill>
                <a:schemeClr val="tx2"/>
              </a:solidFill>
              <a:latin typeface="Traditional Arabic" panose="02020603050405020304" pitchFamily="18" charset="-78"/>
              <a:cs typeface="Traditional Arabic" panose="02020603050405020304" pitchFamily="18" charset="-78"/>
            </a:endParaRPr>
          </a:p>
        </p:txBody>
      </p:sp>
      <p:sp>
        <p:nvSpPr>
          <p:cNvPr id="6" name="Content Placeholder 5"/>
          <p:cNvSpPr>
            <a:spLocks noGrp="1"/>
          </p:cNvSpPr>
          <p:nvPr>
            <p:ph idx="1"/>
          </p:nvPr>
        </p:nvSpPr>
        <p:spPr/>
        <p:txBody>
          <a:bodyPr/>
          <a:lstStyle/>
          <a:p>
            <a:pPr marL="633413" lvl="1" indent="-457200" algn="r" rtl="1">
              <a:spcBef>
                <a:spcPts val="2400"/>
              </a:spcBef>
              <a:buFont typeface="+mj-lt"/>
              <a:buAutoNum type="arabicPeriod"/>
            </a:pPr>
            <a:r>
              <a:rPr lang="ar-SA" noProof="1" smtClean="0">
                <a:latin typeface="Traditional Arabic" panose="02020603050405020304" pitchFamily="18" charset="-78"/>
                <a:cs typeface="Traditional Arabic" panose="02020603050405020304" pitchFamily="18" charset="-78"/>
              </a:rPr>
              <a:t>يتمتع كافة المتضررين من الكوارث أو النزاعات بالحق في الحصول على المساعدة الإنساني.</a:t>
            </a:r>
          </a:p>
          <a:p>
            <a:pPr marL="633413" lvl="1" indent="-457200" algn="r" rtl="1">
              <a:spcBef>
                <a:spcPts val="2400"/>
              </a:spcBef>
              <a:buFont typeface="+mj-lt"/>
              <a:buAutoNum type="arabicPeriod"/>
            </a:pPr>
            <a:r>
              <a:rPr lang="ar-SA" noProof="1" smtClean="0">
                <a:latin typeface="Traditional Arabic" panose="02020603050405020304" pitchFamily="18" charset="-78"/>
                <a:cs typeface="Traditional Arabic" panose="02020603050405020304" pitchFamily="18" charset="-78"/>
              </a:rPr>
              <a:t>ينبغي اتخاذ جميع الخطوات الممكنة لتخفيف المعاناة الإنسانية الناجمة عن الكوارث أو النزاعات.</a:t>
            </a:r>
            <a:endParaRPr lang="ar-SA" noProof="1">
              <a:latin typeface="Traditional Arabic" panose="02020603050405020304" pitchFamily="18" charset="-78"/>
              <a:cs typeface="Traditional Arabic" panose="02020603050405020304" pitchFamily="18" charset="-78"/>
            </a:endParaRPr>
          </a:p>
        </p:txBody>
      </p:sp>
      <p:sp>
        <p:nvSpPr>
          <p:cNvPr id="8" name="Rectangle 7"/>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8622538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noProof="1" smtClean="0">
                <a:latin typeface="Traditional Arabic" panose="02020603050405020304" pitchFamily="18" charset="-78"/>
                <a:cs typeface="Traditional Arabic" panose="02020603050405020304" pitchFamily="18" charset="-78"/>
              </a:rPr>
              <a:t>ماهي مبادئ اسفير الأساسية؟</a:t>
            </a:r>
            <a:endParaRPr lang="ar-SA" noProof="1">
              <a:latin typeface="Traditional Arabic" panose="02020603050405020304" pitchFamily="18" charset="-78"/>
              <a:cs typeface="Traditional Arabic" panose="02020603050405020304" pitchFamily="18" charset="-78"/>
            </a:endParaRPr>
          </a:p>
        </p:txBody>
      </p:sp>
      <p:sp>
        <p:nvSpPr>
          <p:cNvPr id="6" name="Content Placeholder 5"/>
          <p:cNvSpPr>
            <a:spLocks noGrp="1"/>
          </p:cNvSpPr>
          <p:nvPr>
            <p:ph idx="1"/>
          </p:nvPr>
        </p:nvSpPr>
        <p:spPr/>
        <p:txBody>
          <a:bodyPr/>
          <a:lstStyle/>
          <a:p>
            <a:pPr algn="r" rtl="1"/>
            <a:r>
              <a:rPr lang="ar-SA" noProof="1" smtClean="0">
                <a:latin typeface="Traditional Arabic" panose="02020603050405020304" pitchFamily="18" charset="-78"/>
                <a:cs typeface="Traditional Arabic" panose="02020603050405020304" pitchFamily="18" charset="-78"/>
              </a:rPr>
              <a:t>يؤكد الميثاق الإنساني على المبادئ الأخلاقية والقانونية التي تقوم على </a:t>
            </a:r>
            <a:r>
              <a:rPr lang="ar-SA" b="1" noProof="1" smtClean="0">
                <a:latin typeface="Traditional Arabic" panose="02020603050405020304" pitchFamily="18" charset="-78"/>
                <a:cs typeface="Traditional Arabic" panose="02020603050405020304" pitchFamily="18" charset="-78"/>
              </a:rPr>
              <a:t>الإنسانية</a:t>
            </a:r>
            <a:r>
              <a:rPr lang="ar-SA" noProof="1" smtClean="0">
                <a:latin typeface="Traditional Arabic" panose="02020603050405020304" pitchFamily="18" charset="-78"/>
                <a:cs typeface="Traditional Arabic" panose="02020603050405020304" pitchFamily="18" charset="-78"/>
              </a:rPr>
              <a:t> </a:t>
            </a:r>
            <a:r>
              <a:rPr lang="ar-SA" b="1" noProof="1" smtClean="0">
                <a:latin typeface="Traditional Arabic" panose="02020603050405020304" pitchFamily="18" charset="-78"/>
                <a:cs typeface="Traditional Arabic" panose="02020603050405020304" pitchFamily="18" charset="-78"/>
              </a:rPr>
              <a:t>والواجب الإنساني</a:t>
            </a:r>
            <a:r>
              <a:rPr lang="ar-SA" noProof="1" smtClean="0">
                <a:latin typeface="Traditional Arabic" panose="02020603050405020304" pitchFamily="18" charset="-78"/>
                <a:cs typeface="Traditional Arabic" panose="02020603050405020304" pitchFamily="18" charset="-78"/>
              </a:rPr>
              <a:t>.</a:t>
            </a:r>
          </a:p>
          <a:p>
            <a:pPr marL="0" indent="0" algn="r" rtl="1">
              <a:buNone/>
            </a:pPr>
            <a:endParaRPr lang="ar-SA" noProof="1" smtClean="0">
              <a:latin typeface="Traditional Arabic" panose="02020603050405020304" pitchFamily="18" charset="-78"/>
              <a:cs typeface="Traditional Arabic" panose="02020603050405020304" pitchFamily="18" charset="-78"/>
            </a:endParaRPr>
          </a:p>
          <a:p>
            <a:pPr marL="0" indent="0" algn="r" rtl="1">
              <a:buNone/>
            </a:pPr>
            <a:r>
              <a:rPr lang="ar-SA" noProof="1" smtClean="0">
                <a:latin typeface="Traditional Arabic" panose="02020603050405020304" pitchFamily="18" charset="-78"/>
                <a:cs typeface="Traditional Arabic" panose="02020603050405020304" pitchFamily="18" charset="-78"/>
              </a:rPr>
              <a:t>ويشمل ذلك:</a:t>
            </a:r>
          </a:p>
          <a:p>
            <a:pPr lvl="1"/>
            <a:r>
              <a:rPr lang="ar-SA" noProof="1" smtClean="0">
                <a:latin typeface="Traditional Arabic" panose="02020603050405020304" pitchFamily="18" charset="-78"/>
                <a:cs typeface="Traditional Arabic" panose="02020603050405020304" pitchFamily="18" charset="-78"/>
              </a:rPr>
              <a:t>الحق في الحياة بكرامة</a:t>
            </a:r>
          </a:p>
          <a:p>
            <a:pPr lvl="1"/>
            <a:r>
              <a:rPr lang="ar-SA" noProof="1" smtClean="0">
                <a:latin typeface="Traditional Arabic" panose="02020603050405020304" pitchFamily="18" charset="-78"/>
                <a:cs typeface="Traditional Arabic" panose="02020603050405020304" pitchFamily="18" charset="-78"/>
              </a:rPr>
              <a:t>الحق في الحصول على المساعدات الإنسانية</a:t>
            </a:r>
          </a:p>
          <a:p>
            <a:pPr lvl="1"/>
            <a:r>
              <a:rPr lang="ar-SA" noProof="1" smtClean="0">
                <a:latin typeface="Traditional Arabic" panose="02020603050405020304" pitchFamily="18" charset="-78"/>
                <a:cs typeface="Traditional Arabic" panose="02020603050405020304" pitchFamily="18" charset="-78"/>
              </a:rPr>
              <a:t>الحق في الحماية والأمن.</a:t>
            </a:r>
            <a:endParaRPr lang="ar-SA" noProof="1">
              <a:latin typeface="Traditional Arabic" panose="02020603050405020304" pitchFamily="18" charset="-78"/>
              <a:cs typeface="Traditional Arabic" panose="02020603050405020304" pitchFamily="18" charset="-78"/>
            </a:endParaRPr>
          </a:p>
        </p:txBody>
      </p:sp>
      <p:pic>
        <p:nvPicPr>
          <p:cNvPr id="7" name="Picture 6" descr="standard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75694"/>
            <a:ext cx="1031799" cy="900000"/>
          </a:xfrm>
          <a:prstGeom prst="rect">
            <a:avLst/>
          </a:prstGeom>
        </p:spPr>
      </p:pic>
      <p:sp>
        <p:nvSpPr>
          <p:cNvPr id="9" name="Rectangle 8"/>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5859681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noProof="1" smtClean="0">
                <a:latin typeface="Traditional Arabic" panose="02020603050405020304" pitchFamily="18" charset="-78"/>
                <a:cs typeface="Traditional Arabic" panose="02020603050405020304" pitchFamily="18" charset="-78"/>
              </a:rPr>
              <a:t>ما هي الجودة والمساءلة حسب اسفير؟</a:t>
            </a:r>
            <a:endParaRPr lang="ar-SA" noProof="1">
              <a:latin typeface="Traditional Arabic" panose="02020603050405020304" pitchFamily="18" charset="-78"/>
              <a:cs typeface="Traditional Arabic" panose="02020603050405020304" pitchFamily="18" charset="-78"/>
            </a:endParaRPr>
          </a:p>
        </p:txBody>
      </p:sp>
      <p:sp>
        <p:nvSpPr>
          <p:cNvPr id="6" name="Content Placeholder 5"/>
          <p:cNvSpPr>
            <a:spLocks noGrp="1"/>
          </p:cNvSpPr>
          <p:nvPr>
            <p:ph idx="1"/>
          </p:nvPr>
        </p:nvSpPr>
        <p:spPr/>
        <p:txBody>
          <a:bodyPr/>
          <a:lstStyle/>
          <a:p>
            <a:pPr lvl="1" algn="r" rtl="1">
              <a:spcBef>
                <a:spcPts val="2400"/>
              </a:spcBef>
            </a:pPr>
            <a:r>
              <a:rPr lang="ar-SA" noProof="1" smtClean="0">
                <a:latin typeface="Traditional Arabic" panose="02020603050405020304" pitchFamily="18" charset="-78"/>
                <a:cs typeface="Traditional Arabic" panose="02020603050405020304" pitchFamily="18" charset="-78"/>
              </a:rPr>
              <a:t>الدليل هو مدونة طوعية وأداة تنظيم ذاتي تهدف إلى ضمان الجودة والمساءلة</a:t>
            </a:r>
          </a:p>
          <a:p>
            <a:pPr lvl="1" algn="r" rtl="1">
              <a:spcBef>
                <a:spcPts val="2400"/>
              </a:spcBef>
            </a:pPr>
            <a:r>
              <a:rPr lang="ar-SA" noProof="1" smtClean="0">
                <a:latin typeface="Traditional Arabic" panose="02020603050405020304" pitchFamily="18" charset="-78"/>
                <a:cs typeface="Traditional Arabic" panose="02020603050405020304" pitchFamily="18" charset="-78"/>
              </a:rPr>
              <a:t>التطابق مع اسفير لا يعني التنفيذ التام للمعايير والمبادئ التي ينص عليها</a:t>
            </a:r>
          </a:p>
          <a:p>
            <a:pPr lvl="1" algn="r" rtl="1">
              <a:spcBef>
                <a:spcPts val="2400"/>
              </a:spcBef>
            </a:pPr>
            <a:r>
              <a:rPr lang="ar-SA" noProof="1" smtClean="0">
                <a:latin typeface="Traditional Arabic" panose="02020603050405020304" pitchFamily="18" charset="-78"/>
                <a:cs typeface="Traditional Arabic" panose="02020603050405020304" pitchFamily="18" charset="-78"/>
              </a:rPr>
              <a:t>تتوجه المساءلة أساسا لفائدة المجتمعات المتضررة</a:t>
            </a:r>
            <a:endParaRPr lang="ar-SA" noProof="1">
              <a:latin typeface="Traditional Arabic" panose="02020603050405020304" pitchFamily="18" charset="-78"/>
              <a:cs typeface="Traditional Arabic" panose="02020603050405020304" pitchFamily="18" charset="-78"/>
            </a:endParaRPr>
          </a:p>
        </p:txBody>
      </p:sp>
      <p:pic>
        <p:nvPicPr>
          <p:cNvPr id="7" name="Picture 6" descr="standard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75694"/>
            <a:ext cx="1031799" cy="900000"/>
          </a:xfrm>
          <a:prstGeom prst="rect">
            <a:avLst/>
          </a:prstGeom>
        </p:spPr>
      </p:pic>
      <p:sp>
        <p:nvSpPr>
          <p:cNvPr id="9" name="Rectangle 8"/>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1517117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noProof="1" smtClean="0">
                <a:latin typeface="Traditional Arabic" panose="02020603050405020304" pitchFamily="18" charset="-78"/>
                <a:cs typeface="Traditional Arabic" panose="02020603050405020304" pitchFamily="18" charset="-78"/>
              </a:rPr>
              <a:t>الجودة</a:t>
            </a:r>
            <a:endParaRPr lang="ar-SA" noProof="1">
              <a:latin typeface="Traditional Arabic" panose="02020603050405020304" pitchFamily="18" charset="-78"/>
              <a:cs typeface="Traditional Arabic" panose="02020603050405020304" pitchFamily="18" charset="-78"/>
            </a:endParaRPr>
          </a:p>
        </p:txBody>
      </p:sp>
      <p:sp>
        <p:nvSpPr>
          <p:cNvPr id="6" name="Content Placeholder 5"/>
          <p:cNvSpPr>
            <a:spLocks noGrp="1"/>
          </p:cNvSpPr>
          <p:nvPr>
            <p:ph idx="1"/>
          </p:nvPr>
        </p:nvSpPr>
        <p:spPr/>
        <p:txBody>
          <a:bodyPr/>
          <a:lstStyle/>
          <a:p>
            <a:pPr algn="r" rtl="1">
              <a:spcBef>
                <a:spcPts val="1600"/>
              </a:spcBef>
            </a:pPr>
            <a:r>
              <a:rPr lang="ar-SA" noProof="1" smtClean="0">
                <a:latin typeface="Traditional Arabic" panose="02020603050405020304" pitchFamily="18" charset="-78"/>
                <a:cs typeface="Traditional Arabic" panose="02020603050405020304" pitchFamily="18" charset="-78"/>
              </a:rPr>
              <a:t>نعني بالجودة في القطاع الإنساني، الفعالية أي بمعني الأثر والكفاءة أي التوقيت وتكلفة الاستجابة أو الحدمة  ومدى الملاءمة أي مدى مراعاة الاحتياجات واحترام السياق.</a:t>
            </a:r>
          </a:p>
          <a:p>
            <a:pPr algn="r" rtl="1">
              <a:spcBef>
                <a:spcPts val="1600"/>
              </a:spcBef>
            </a:pPr>
            <a:r>
              <a:rPr lang="ar-SA" noProof="1" smtClean="0">
                <a:latin typeface="Traditional Arabic" panose="02020603050405020304" pitchFamily="18" charset="-78"/>
                <a:cs typeface="Traditional Arabic" panose="02020603050405020304" pitchFamily="18" charset="-78"/>
              </a:rPr>
              <a:t>تتطلب الجودة عمليات التقييم والملاحظات التي تدليها أصحاب المصلحة حول الأعمال التي تقوم بها المنظمات وكيف لها أن تحسن من عملها.. </a:t>
            </a:r>
          </a:p>
          <a:p>
            <a:pPr algn="r" rtl="1">
              <a:spcBef>
                <a:spcPts val="1600"/>
              </a:spcBef>
            </a:pPr>
            <a:r>
              <a:rPr lang="ar-SA" noProof="1" smtClean="0">
                <a:latin typeface="Traditional Arabic" panose="02020603050405020304" pitchFamily="18" charset="-78"/>
                <a:cs typeface="Traditional Arabic" panose="02020603050405020304" pitchFamily="18" charset="-78"/>
              </a:rPr>
              <a:t>نعني بالجودة قياس النتائج حسب الآليات المعترف بها و/أو المعايير</a:t>
            </a:r>
          </a:p>
        </p:txBody>
      </p:sp>
      <p:sp>
        <p:nvSpPr>
          <p:cNvPr id="8" name="Rectangle 7"/>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9355511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1179000"/>
            <a:ext cx="6408712" cy="4531560"/>
          </a:xfrm>
          <a:prstGeom prst="rect">
            <a:avLst/>
          </a:prstGeom>
        </p:spPr>
      </p:pic>
      <p:sp>
        <p:nvSpPr>
          <p:cNvPr id="2" name="Title 1"/>
          <p:cNvSpPr>
            <a:spLocks noGrp="1"/>
          </p:cNvSpPr>
          <p:nvPr>
            <p:ph type="title"/>
          </p:nvPr>
        </p:nvSpPr>
        <p:spPr/>
        <p:txBody>
          <a:bodyPr/>
          <a:lstStyle/>
          <a:p>
            <a:r>
              <a:rPr lang="ar-SA" noProof="1" smtClean="0">
                <a:latin typeface="Traditional Arabic" panose="02020603050405020304" pitchFamily="18" charset="-78"/>
                <a:cs typeface="Traditional Arabic" panose="02020603050405020304" pitchFamily="18" charset="-78"/>
              </a:rPr>
              <a:t>المساءلة</a:t>
            </a:r>
            <a:endParaRPr lang="ar-SA" noProof="1">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a:xfrm>
            <a:off x="5868144" y="1369242"/>
            <a:ext cx="2818656" cy="4785722"/>
          </a:xfrm>
        </p:spPr>
        <p:txBody>
          <a:bodyPr/>
          <a:lstStyle/>
          <a:p>
            <a:pPr algn="r" rtl="1"/>
            <a:r>
              <a:rPr lang="ar-SA" noProof="1" smtClean="0">
                <a:latin typeface="Traditional Arabic" panose="02020603050405020304" pitchFamily="18" charset="-78"/>
                <a:cs typeface="Traditional Arabic" panose="02020603050405020304" pitchFamily="18" charset="-78"/>
              </a:rPr>
              <a:t>المساءلة هي استخدام مسؤول من قبل الوكالات الإنسانية للموارد المتاحة لها</a:t>
            </a:r>
            <a:endParaRPr lang="ar-SA" noProof="1">
              <a:latin typeface="Traditional Arabic" panose="02020603050405020304" pitchFamily="18" charset="-78"/>
              <a:cs typeface="Traditional Arabic" panose="02020603050405020304" pitchFamily="18" charset="-78"/>
            </a:endParaRPr>
          </a:p>
        </p:txBody>
      </p:sp>
      <p:sp>
        <p:nvSpPr>
          <p:cNvPr id="8" name="Rectangle 7"/>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6812924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2600" noProof="1" smtClean="0">
                <a:latin typeface="Traditional Arabic" panose="02020603050405020304" pitchFamily="18" charset="-78"/>
                <a:cs typeface="Traditional Arabic" panose="02020603050405020304" pitchFamily="18" charset="-78"/>
              </a:rPr>
              <a:t>العلاقة بين مكونات دليل اسفير</a:t>
            </a:r>
            <a:endParaRPr lang="ar-SA" sz="2600" noProof="1">
              <a:latin typeface="Traditional Arabic" panose="02020603050405020304" pitchFamily="18" charset="-78"/>
              <a:cs typeface="Traditional Arabic" panose="02020603050405020304" pitchFamily="18" charset="-78"/>
            </a:endParaRPr>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1340768"/>
            <a:ext cx="6768752" cy="3969199"/>
          </a:xfrm>
          <a:prstGeom prst="rect">
            <a:avLst/>
          </a:prstGeom>
        </p:spPr>
      </p:pic>
      <p:sp>
        <p:nvSpPr>
          <p:cNvPr id="7" name="Rectangle 6"/>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7830683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noProof="1" smtClean="0">
                <a:latin typeface="Traditional Arabic" panose="02020603050405020304" pitchFamily="18" charset="-78"/>
                <a:cs typeface="Traditional Arabic" panose="02020603050405020304" pitchFamily="18" charset="-78"/>
              </a:rPr>
              <a:t>الفرق بين المعايير والمؤشرات</a:t>
            </a:r>
            <a:endParaRPr lang="ar-SA" noProof="1">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p:txBody>
          <a:bodyPr/>
          <a:lstStyle/>
          <a:p>
            <a:pPr algn="r" rtl="1"/>
            <a:r>
              <a:rPr lang="ar-SA" sz="1800" b="1" noProof="1" smtClean="0">
                <a:solidFill>
                  <a:schemeClr val="accent1"/>
                </a:solidFill>
                <a:latin typeface="Traditional Arabic" panose="02020603050405020304" pitchFamily="18" charset="-78"/>
                <a:cs typeface="Traditional Arabic" panose="02020603050405020304" pitchFamily="18" charset="-78"/>
              </a:rPr>
              <a:t>ما الأشياء التي يجب إخضاعها لسياق العمل؟ </a:t>
            </a:r>
          </a:p>
          <a:p>
            <a:pPr algn="r" rtl="1"/>
            <a:r>
              <a:rPr lang="ar-SA" sz="1800" b="1" noProof="1" smtClean="0">
                <a:solidFill>
                  <a:schemeClr val="accent1"/>
                </a:solidFill>
                <a:latin typeface="Traditional Arabic" panose="02020603050405020304" pitchFamily="18" charset="-78"/>
                <a:cs typeface="Traditional Arabic" panose="02020603050405020304" pitchFamily="18" charset="-78"/>
              </a:rPr>
              <a:t>مثال عن المعايير الدنيا لاسفير وآخر عن المؤشرات الرئيسية</a:t>
            </a:r>
            <a:endParaRPr lang="ar-SA" sz="1800" b="1" noProof="1">
              <a:solidFill>
                <a:schemeClr val="accent1"/>
              </a:solidFill>
              <a:latin typeface="Traditional Arabic" panose="02020603050405020304" pitchFamily="18" charset="-78"/>
              <a:cs typeface="Traditional Arabic" panose="02020603050405020304" pitchFamily="18" charset="-78"/>
            </a:endParaRPr>
          </a:p>
        </p:txBody>
      </p:sp>
      <p:sp>
        <p:nvSpPr>
          <p:cNvPr id="5" name="Content Placeholder 2"/>
          <p:cNvSpPr txBox="1">
            <a:spLocks/>
          </p:cNvSpPr>
          <p:nvPr/>
        </p:nvSpPr>
        <p:spPr>
          <a:xfrm>
            <a:off x="457200" y="2284644"/>
            <a:ext cx="4012968" cy="3589464"/>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GB" dirty="0"/>
          </a:p>
        </p:txBody>
      </p:sp>
      <p:sp>
        <p:nvSpPr>
          <p:cNvPr id="6" name="Content Placeholder 2"/>
          <p:cNvSpPr txBox="1">
            <a:spLocks/>
          </p:cNvSpPr>
          <p:nvPr/>
        </p:nvSpPr>
        <p:spPr>
          <a:xfrm>
            <a:off x="4665477" y="2284644"/>
            <a:ext cx="4012968" cy="3589464"/>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GB" dirty="0"/>
          </a:p>
        </p:txBody>
      </p:sp>
      <p:sp>
        <p:nvSpPr>
          <p:cNvPr id="7" name="Content Placeholder 2"/>
          <p:cNvSpPr txBox="1">
            <a:spLocks/>
          </p:cNvSpPr>
          <p:nvPr/>
        </p:nvSpPr>
        <p:spPr>
          <a:xfrm>
            <a:off x="457200" y="2184375"/>
            <a:ext cx="8229600" cy="69836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GB" dirty="0"/>
          </a:p>
        </p:txBody>
      </p:sp>
      <p:grpSp>
        <p:nvGrpSpPr>
          <p:cNvPr id="15" name="Group 14"/>
          <p:cNvGrpSpPr/>
          <p:nvPr/>
        </p:nvGrpSpPr>
        <p:grpSpPr>
          <a:xfrm>
            <a:off x="457201" y="2263558"/>
            <a:ext cx="4036259" cy="3079953"/>
            <a:chOff x="457201" y="2113150"/>
            <a:chExt cx="4036259" cy="3079953"/>
          </a:xfrm>
        </p:grpSpPr>
        <p:sp>
          <p:nvSpPr>
            <p:cNvPr id="8" name="TextBox 7"/>
            <p:cNvSpPr txBox="1"/>
            <p:nvPr/>
          </p:nvSpPr>
          <p:spPr>
            <a:xfrm>
              <a:off x="457201" y="2146115"/>
              <a:ext cx="4012967" cy="3046988"/>
            </a:xfrm>
            <a:prstGeom prst="rect">
              <a:avLst/>
            </a:prstGeom>
            <a:noFill/>
          </p:spPr>
          <p:txBody>
            <a:bodyPr wrap="square" rtlCol="0">
              <a:noAutofit/>
            </a:bodyPr>
            <a:lstStyle/>
            <a:p>
              <a:pPr marL="534988" algn="r" rtl="1"/>
              <a:r>
                <a:rPr lang="ar-TN" b="1" dirty="0" smtClean="0">
                  <a:latin typeface="Traditional Arabic" panose="02020603050405020304" pitchFamily="18" charset="-78"/>
                  <a:cs typeface="Traditional Arabic" panose="02020603050405020304" pitchFamily="18" charset="-78"/>
                </a:rPr>
                <a:t>لا يمكن المساس بالمعايير الدنيا</a:t>
              </a:r>
              <a:r>
                <a:rPr lang="en-GB" b="1" dirty="0" smtClean="0">
                  <a:latin typeface="Traditional Arabic" panose="02020603050405020304" pitchFamily="18" charset="-78"/>
                  <a:cs typeface="Traditional Arabic" panose="02020603050405020304" pitchFamily="18" charset="-78"/>
                </a:rPr>
                <a:t>!</a:t>
              </a:r>
            </a:p>
            <a:p>
              <a:pPr marL="534988" algn="r" rtl="1">
                <a:spcBef>
                  <a:spcPts val="400"/>
                </a:spcBef>
              </a:pPr>
              <a:r>
                <a:rPr lang="ar-TN" dirty="0" smtClean="0">
                  <a:solidFill>
                    <a:schemeClr val="accent2"/>
                  </a:solidFill>
                  <a:latin typeface="Traditional Arabic" panose="02020603050405020304" pitchFamily="18" charset="-78"/>
                  <a:cs typeface="Traditional Arabic" panose="02020603050405020304" pitchFamily="18" charset="-78"/>
                </a:rPr>
                <a:t>هي معايير عالمية</a:t>
              </a:r>
              <a:endParaRPr lang="en-GB" dirty="0">
                <a:solidFill>
                  <a:schemeClr val="accent2"/>
                </a:solidFill>
                <a:latin typeface="Traditional Arabic" panose="02020603050405020304" pitchFamily="18" charset="-78"/>
                <a:cs typeface="Traditional Arabic" panose="02020603050405020304" pitchFamily="18" charset="-78"/>
              </a:endParaRPr>
            </a:p>
            <a:p>
              <a:pPr algn="r" rtl="1">
                <a:spcBef>
                  <a:spcPts val="800"/>
                </a:spcBef>
              </a:pPr>
              <a:r>
                <a:rPr lang="ar-TN" dirty="0" smtClean="0">
                  <a:latin typeface="Traditional Arabic" panose="02020603050405020304" pitchFamily="18" charset="-78"/>
                  <a:cs typeface="Traditional Arabic" panose="02020603050405020304" pitchFamily="18" charset="-78"/>
                </a:rPr>
                <a:t>المعايير الدنيا هي معايير عامة ونوعية بطبيعتها ما جعلها </a:t>
              </a:r>
              <a:r>
                <a:rPr lang="ar-TN" dirty="0" err="1" smtClean="0">
                  <a:latin typeface="Traditional Arabic" panose="02020603050405020304" pitchFamily="18" charset="-78"/>
                  <a:cs typeface="Traditional Arabic" panose="02020603050405020304" pitchFamily="18" charset="-78"/>
                </a:rPr>
                <a:t>عاملية</a:t>
              </a:r>
              <a:r>
                <a:rPr lang="ar-TN" dirty="0" smtClean="0">
                  <a:latin typeface="Traditional Arabic" panose="02020603050405020304" pitchFamily="18" charset="-78"/>
                  <a:cs typeface="Traditional Arabic" panose="02020603050405020304" pitchFamily="18" charset="-78"/>
                </a:rPr>
                <a:t> تنطبق على جميع السياقات ولا يمكن في أي حال من الأحوال تعديلها أو تغييرها.</a:t>
              </a:r>
            </a:p>
            <a:p>
              <a:pPr algn="r" rtl="1">
                <a:spcBef>
                  <a:spcPts val="800"/>
                </a:spcBef>
              </a:pPr>
              <a:r>
                <a:rPr lang="ar-TN" dirty="0" smtClean="0">
                  <a:solidFill>
                    <a:srgbClr val="579305"/>
                  </a:solidFill>
                  <a:latin typeface="Traditional Arabic" panose="02020603050405020304" pitchFamily="18" charset="-78"/>
                  <a:cs typeface="Traditional Arabic" panose="02020603050405020304" pitchFamily="18" charset="-78"/>
                </a:rPr>
                <a:t>«ينبغي </a:t>
              </a:r>
              <a:r>
                <a:rPr lang="ar-TN" dirty="0">
                  <a:solidFill>
                    <a:srgbClr val="579305"/>
                  </a:solidFill>
                  <a:latin typeface="Traditional Arabic" panose="02020603050405020304" pitchFamily="18" charset="-78"/>
                  <a:cs typeface="Traditional Arabic" panose="02020603050405020304" pitchFamily="18" charset="-78"/>
                </a:rPr>
                <a:t>أن يحصل السكان جميع على كمية كافية من املاء الصالح للشرب والطهي والمحافظة على النظافة الشخصية والمنزلية بشكل آمن وعادل. وينبغي أن تكون مواقع توزيع الماء العامة قريبة من العوامل بقدر كاف لكي يتاح لها تلبية حاجاتها الدنيا من الماء</a:t>
              </a:r>
              <a:r>
                <a:rPr lang="ar-TN" dirty="0" smtClean="0">
                  <a:solidFill>
                    <a:srgbClr val="579305"/>
                  </a:solidFill>
                  <a:latin typeface="Traditional Arabic" panose="02020603050405020304" pitchFamily="18" charset="-78"/>
                  <a:cs typeface="Traditional Arabic" panose="02020603050405020304" pitchFamily="18" charset="-78"/>
                </a:rPr>
                <a:t>.»</a:t>
              </a:r>
              <a:endParaRPr lang="en-GB" dirty="0">
                <a:solidFill>
                  <a:srgbClr val="579305"/>
                </a:solidFill>
                <a:latin typeface="Traditional Arabic" panose="02020603050405020304" pitchFamily="18" charset="-78"/>
                <a:cs typeface="Traditional Arabic" panose="02020603050405020304" pitchFamily="18" charset="-78"/>
              </a:endParaRPr>
            </a:p>
          </p:txBody>
        </p:sp>
        <p:pic>
          <p:nvPicPr>
            <p:cNvPr id="11" name="Picture 10" descr="red-cross-circl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3460" y="2113150"/>
              <a:ext cx="540000" cy="540000"/>
            </a:xfrm>
            <a:prstGeom prst="rect">
              <a:avLst/>
            </a:prstGeom>
          </p:spPr>
        </p:pic>
      </p:grpSp>
      <p:grpSp>
        <p:nvGrpSpPr>
          <p:cNvPr id="16" name="Group 15"/>
          <p:cNvGrpSpPr/>
          <p:nvPr/>
        </p:nvGrpSpPr>
        <p:grpSpPr>
          <a:xfrm>
            <a:off x="4729187" y="2247667"/>
            <a:ext cx="3957613" cy="2603401"/>
            <a:chOff x="4729187" y="2097259"/>
            <a:chExt cx="3957613" cy="2603401"/>
          </a:xfrm>
        </p:grpSpPr>
        <p:sp>
          <p:nvSpPr>
            <p:cNvPr id="9" name="TextBox 8"/>
            <p:cNvSpPr txBox="1"/>
            <p:nvPr/>
          </p:nvSpPr>
          <p:spPr>
            <a:xfrm>
              <a:off x="4729187" y="2146115"/>
              <a:ext cx="3957613" cy="2554545"/>
            </a:xfrm>
            <a:prstGeom prst="rect">
              <a:avLst/>
            </a:prstGeom>
            <a:noFill/>
          </p:spPr>
          <p:txBody>
            <a:bodyPr wrap="square" rtlCol="0">
              <a:noAutofit/>
            </a:bodyPr>
            <a:lstStyle/>
            <a:p>
              <a:pPr marL="534988" algn="r" rtl="1"/>
              <a:r>
                <a:rPr lang="ar-TN" b="1" dirty="0" smtClean="0">
                  <a:latin typeface="Traditional Arabic" panose="02020603050405020304" pitchFamily="18" charset="-78"/>
                  <a:cs typeface="Traditional Arabic" panose="02020603050405020304" pitchFamily="18" charset="-78"/>
                </a:rPr>
                <a:t>يمكن المساس بالمؤشرات الأساسية</a:t>
              </a:r>
              <a:endParaRPr lang="en-GB" b="1" dirty="0">
                <a:latin typeface="Traditional Arabic" panose="02020603050405020304" pitchFamily="18" charset="-78"/>
                <a:cs typeface="Traditional Arabic" panose="02020603050405020304" pitchFamily="18" charset="-78"/>
              </a:endParaRPr>
            </a:p>
            <a:p>
              <a:pPr marL="534988" algn="r" rtl="1">
                <a:spcBef>
                  <a:spcPts val="400"/>
                </a:spcBef>
              </a:pPr>
              <a:r>
                <a:rPr lang="ar-TN" dirty="0" smtClean="0">
                  <a:solidFill>
                    <a:schemeClr val="accent1"/>
                  </a:solidFill>
                  <a:latin typeface="Traditional Arabic" panose="02020603050405020304" pitchFamily="18" charset="-78"/>
                  <a:cs typeface="Traditional Arabic" panose="02020603050405020304" pitchFamily="18" charset="-78"/>
                </a:rPr>
                <a:t>ينبغي التصرف فيها بذكاء</a:t>
              </a:r>
              <a:endParaRPr lang="en-GB" dirty="0">
                <a:solidFill>
                  <a:schemeClr val="accent1"/>
                </a:solidFill>
                <a:latin typeface="Traditional Arabic" panose="02020603050405020304" pitchFamily="18" charset="-78"/>
                <a:cs typeface="Traditional Arabic" panose="02020603050405020304" pitchFamily="18" charset="-78"/>
              </a:endParaRPr>
            </a:p>
            <a:p>
              <a:pPr algn="r" rtl="1">
                <a:spcBef>
                  <a:spcPts val="800"/>
                </a:spcBef>
              </a:pPr>
              <a:r>
                <a:rPr lang="ar-TN" dirty="0" smtClean="0">
                  <a:latin typeface="Traditional Arabic" panose="02020603050405020304" pitchFamily="18" charset="-78"/>
                  <a:cs typeface="Traditional Arabic" panose="02020603050405020304" pitchFamily="18" charset="-78"/>
                </a:rPr>
                <a:t>المؤشرات الرئيسية التابعة للمعايير الدنيا هي مؤشرات نوعية وكمية على حد سواء وينبغي تعديل قيمتها – في معظم الأحيان – حتى تتناسب مع السياق.  </a:t>
              </a:r>
              <a:endParaRPr lang="en-GB" dirty="0">
                <a:latin typeface="Traditional Arabic" panose="02020603050405020304" pitchFamily="18" charset="-78"/>
                <a:cs typeface="Traditional Arabic" panose="02020603050405020304" pitchFamily="18" charset="-78"/>
              </a:endParaRPr>
            </a:p>
            <a:p>
              <a:pPr algn="r" rtl="1">
                <a:spcBef>
                  <a:spcPts val="800"/>
                </a:spcBef>
              </a:pPr>
              <a:r>
                <a:rPr lang="ar-TN" dirty="0" smtClean="0">
                  <a:solidFill>
                    <a:srgbClr val="579305"/>
                  </a:solidFill>
                  <a:latin typeface="Traditional Arabic" panose="02020603050405020304" pitchFamily="18" charset="-78"/>
                  <a:cs typeface="Traditional Arabic" panose="02020603050405020304" pitchFamily="18" charset="-78"/>
                </a:rPr>
                <a:t>«يبلغ متوسط الماء المستعمل للشرب والطهي والنظافة الشخصية في أي عائلة </a:t>
              </a:r>
              <a:r>
                <a:rPr lang="ar-TN" sz="1400" dirty="0" smtClean="0">
                  <a:solidFill>
                    <a:srgbClr val="579305"/>
                  </a:solidFill>
                  <a:latin typeface="Traditional Arabic" panose="02020603050405020304" pitchFamily="18" charset="-78"/>
                  <a:cs typeface="Traditional Arabic" panose="02020603050405020304" pitchFamily="18" charset="-78"/>
                </a:rPr>
                <a:t>15</a:t>
              </a:r>
              <a:r>
                <a:rPr lang="ar-TN" dirty="0" smtClean="0">
                  <a:solidFill>
                    <a:srgbClr val="579305"/>
                  </a:solidFill>
                  <a:latin typeface="Traditional Arabic" panose="02020603050405020304" pitchFamily="18" charset="-78"/>
                  <a:cs typeface="Traditional Arabic" panose="02020603050405020304" pitchFamily="18" charset="-78"/>
                </a:rPr>
                <a:t> لترا لكل شخص يوميا على أقل تقدير.»</a:t>
              </a:r>
              <a:endParaRPr lang="en-GB" dirty="0">
                <a:solidFill>
                  <a:srgbClr val="579305"/>
                </a:solidFill>
                <a:latin typeface="Traditional Arabic" panose="02020603050405020304" pitchFamily="18" charset="-78"/>
                <a:cs typeface="Traditional Arabic" panose="02020603050405020304" pitchFamily="18" charset="-78"/>
              </a:endParaRPr>
            </a:p>
          </p:txBody>
        </p:sp>
        <p:pic>
          <p:nvPicPr>
            <p:cNvPr id="12" name="Picture 11" descr="green-tick-circl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38445" y="2097259"/>
              <a:ext cx="540000" cy="540000"/>
            </a:xfrm>
            <a:prstGeom prst="rect">
              <a:avLst/>
            </a:prstGeom>
          </p:spPr>
        </p:pic>
      </p:grpSp>
      <p:sp>
        <p:nvSpPr>
          <p:cNvPr id="13" name="TextBox 12"/>
          <p:cNvSpPr txBox="1"/>
          <p:nvPr/>
        </p:nvSpPr>
        <p:spPr>
          <a:xfrm>
            <a:off x="683568" y="5384249"/>
            <a:ext cx="7971300" cy="584775"/>
          </a:xfrm>
          <a:prstGeom prst="rect">
            <a:avLst/>
          </a:prstGeom>
          <a:noFill/>
        </p:spPr>
        <p:txBody>
          <a:bodyPr wrap="square" rtlCol="0">
            <a:spAutoFit/>
          </a:bodyPr>
          <a:lstStyle/>
          <a:p>
            <a:pPr algn="r" rtl="1"/>
            <a:r>
              <a:rPr lang="ar-TN" dirty="0">
                <a:latin typeface="Traditional Arabic" panose="02020603050405020304" pitchFamily="18" charset="-78"/>
                <a:cs typeface="Traditional Arabic" panose="02020603050405020304" pitchFamily="18" charset="-78"/>
              </a:rPr>
              <a:t>معيار الإمداد بالماء </a:t>
            </a:r>
            <a:r>
              <a:rPr lang="ar-TN" dirty="0" smtClean="0">
                <a:latin typeface="Traditional Arabic" panose="02020603050405020304" pitchFamily="18" charset="-78"/>
                <a:cs typeface="Traditional Arabic" panose="02020603050405020304" pitchFamily="18" charset="-78"/>
              </a:rPr>
              <a:t>رقم </a:t>
            </a:r>
            <a:r>
              <a:rPr lang="ar-TN" sz="1400" dirty="0" smtClean="0">
                <a:latin typeface="Traditional Arabic" panose="02020603050405020304" pitchFamily="18" charset="-78"/>
                <a:cs typeface="Traditional Arabic" panose="02020603050405020304" pitchFamily="18" charset="-78"/>
              </a:rPr>
              <a:t>1</a:t>
            </a:r>
            <a:r>
              <a:rPr lang="ar-TN" dirty="0" smtClean="0">
                <a:latin typeface="Traditional Arabic" panose="02020603050405020304" pitchFamily="18" charset="-78"/>
                <a:cs typeface="Traditional Arabic" panose="02020603050405020304" pitchFamily="18" charset="-78"/>
              </a:rPr>
              <a:t>: المؤشر الأساسي الأول،</a:t>
            </a:r>
            <a:endParaRPr lang="en-GB" dirty="0" smtClean="0">
              <a:latin typeface="Traditional Arabic" panose="02020603050405020304" pitchFamily="18" charset="-78"/>
              <a:cs typeface="Traditional Arabic" panose="02020603050405020304" pitchFamily="18" charset="-78"/>
            </a:endParaRPr>
          </a:p>
          <a:p>
            <a:pPr algn="r" rtl="1"/>
            <a:r>
              <a:rPr lang="en-GB" sz="900" i="1" dirty="0">
                <a:latin typeface="Tahoma"/>
                <a:cs typeface="Tahoma"/>
              </a:rPr>
              <a:t>©</a:t>
            </a:r>
            <a:r>
              <a:rPr lang="ar-TN" sz="900" dirty="0" smtClean="0">
                <a:latin typeface="Traditional Arabic" panose="02020603050405020304" pitchFamily="18" charset="-78"/>
                <a:cs typeface="Traditional Arabic" panose="02020603050405020304" pitchFamily="18" charset="-78"/>
              </a:rPr>
              <a:t> </a:t>
            </a:r>
            <a:r>
              <a:rPr lang="ar-TN" sz="1200" dirty="0" smtClean="0">
                <a:latin typeface="Traditional Arabic" panose="02020603050405020304" pitchFamily="18" charset="-78"/>
                <a:cs typeface="Traditional Arabic" panose="02020603050405020304" pitchFamily="18" charset="-78"/>
              </a:rPr>
              <a:t>الصفحة رقم </a:t>
            </a:r>
            <a:r>
              <a:rPr lang="ar-TN" sz="1400" dirty="0" smtClean="0">
                <a:latin typeface="Traditional Arabic" panose="02020603050405020304" pitchFamily="18" charset="-78"/>
                <a:cs typeface="Traditional Arabic" panose="02020603050405020304" pitchFamily="18" charset="-78"/>
              </a:rPr>
              <a:t>92</a:t>
            </a:r>
            <a:r>
              <a:rPr lang="ar-TN" sz="1200" dirty="0" smtClean="0">
                <a:latin typeface="Traditional Arabic" panose="02020603050405020304" pitchFamily="18" charset="-78"/>
                <a:cs typeface="Traditional Arabic" panose="02020603050405020304" pitchFamily="18" charset="-78"/>
              </a:rPr>
              <a:t>روبرت سيلفي دي </a:t>
            </a:r>
            <a:r>
              <a:rPr lang="ar-TN" sz="1200" dirty="0" err="1" smtClean="0">
                <a:latin typeface="Traditional Arabic" panose="02020603050405020304" pitchFamily="18" charset="-78"/>
                <a:cs typeface="Traditional Arabic" panose="02020603050405020304" pitchFamily="18" charset="-78"/>
              </a:rPr>
              <a:t>فالون</a:t>
            </a:r>
            <a:r>
              <a:rPr lang="ar-TN" sz="1200" dirty="0" smtClean="0">
                <a:latin typeface="Traditional Arabic" panose="02020603050405020304" pitchFamily="18" charset="-78"/>
                <a:cs typeface="Traditional Arabic" panose="02020603050405020304" pitchFamily="18" charset="-78"/>
              </a:rPr>
              <a:t> أستريد </a:t>
            </a:r>
            <a:r>
              <a:rPr lang="ar-TN" sz="1400" dirty="0" smtClean="0">
                <a:latin typeface="Traditional Arabic" panose="02020603050405020304" pitchFamily="18" charset="-78"/>
                <a:cs typeface="Traditional Arabic" panose="02020603050405020304" pitchFamily="18" charset="-78"/>
              </a:rPr>
              <a:t>2014</a:t>
            </a:r>
            <a:r>
              <a:rPr lang="ar-TN" sz="1200" dirty="0" smtClean="0">
                <a:latin typeface="Traditional Arabic" panose="02020603050405020304" pitchFamily="18" charset="-78"/>
                <a:cs typeface="Traditional Arabic" panose="02020603050405020304" pitchFamily="18" charset="-78"/>
              </a:rPr>
              <a:t>.</a:t>
            </a:r>
            <a:endParaRPr lang="en-GB" sz="1200" dirty="0">
              <a:latin typeface="Traditional Arabic" panose="02020603050405020304" pitchFamily="18" charset="-78"/>
              <a:cs typeface="Traditional Arabic" panose="02020603050405020304" pitchFamily="18" charset="-78"/>
            </a:endParaRPr>
          </a:p>
        </p:txBody>
      </p:sp>
      <p:sp>
        <p:nvSpPr>
          <p:cNvPr id="18" name="Rectangle 17"/>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6171449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7" y="1201755"/>
            <a:ext cx="5746297" cy="4747525"/>
          </a:xfrm>
          <a:prstGeom prst="rect">
            <a:avLst/>
          </a:prstGeom>
        </p:spPr>
      </p:pic>
      <p:sp>
        <p:nvSpPr>
          <p:cNvPr id="2" name="Title 1"/>
          <p:cNvSpPr>
            <a:spLocks noGrp="1"/>
          </p:cNvSpPr>
          <p:nvPr>
            <p:ph type="title"/>
          </p:nvPr>
        </p:nvSpPr>
        <p:spPr>
          <a:xfrm>
            <a:off x="457201" y="0"/>
            <a:ext cx="8218487" cy="1081760"/>
          </a:xfrm>
        </p:spPr>
        <p:txBody>
          <a:bodyPr/>
          <a:lstStyle/>
          <a:p>
            <a:r>
              <a:rPr lang="ar-SA" noProof="1" smtClean="0">
                <a:latin typeface="Traditional Arabic" panose="02020603050405020304" pitchFamily="18" charset="-78"/>
                <a:cs typeface="Traditional Arabic" panose="02020603050405020304" pitchFamily="18" charset="-78"/>
              </a:rPr>
              <a:t>أجزاء الدليل</a:t>
            </a:r>
            <a:endParaRPr lang="ar-SA" noProof="1">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p:txBody>
          <a:bodyPr/>
          <a:lstStyle/>
          <a:p>
            <a:pPr marL="0" indent="0" algn="r" rtl="1">
              <a:buNone/>
            </a:pPr>
            <a:r>
              <a:rPr lang="ar-SA" noProof="1" smtClean="0">
                <a:latin typeface="Traditional Arabic" panose="02020603050405020304" pitchFamily="18" charset="-78"/>
                <a:cs typeface="Traditional Arabic" panose="02020603050405020304" pitchFamily="18" charset="-78"/>
              </a:rPr>
              <a:t>وضع المبادئ موضع التنفيذ:</a:t>
            </a:r>
          </a:p>
          <a:p>
            <a:pPr marL="0" indent="0" algn="r" rtl="1">
              <a:buNone/>
            </a:pPr>
            <a:r>
              <a:rPr lang="ar-SA" noProof="1" smtClean="0">
                <a:latin typeface="Traditional Arabic" panose="02020603050405020304" pitchFamily="18" charset="-78"/>
                <a:cs typeface="Traditional Arabic" panose="02020603050405020304" pitchFamily="18" charset="-78"/>
              </a:rPr>
              <a:t>أربعة فصول تقنية</a:t>
            </a:r>
          </a:p>
          <a:p>
            <a:endParaRPr lang="ar-SA" noProof="1">
              <a:latin typeface="Traditional Arabic" panose="02020603050405020304" pitchFamily="18" charset="-78"/>
              <a:cs typeface="Traditional Arabic" panose="02020603050405020304" pitchFamily="18" charset="-78"/>
            </a:endParaRPr>
          </a:p>
        </p:txBody>
      </p:sp>
      <p:sp>
        <p:nvSpPr>
          <p:cNvPr id="5" name="Content Placeholder 2"/>
          <p:cNvSpPr txBox="1">
            <a:spLocks/>
          </p:cNvSpPr>
          <p:nvPr/>
        </p:nvSpPr>
        <p:spPr>
          <a:xfrm rot="16200000">
            <a:off x="-969664" y="4033224"/>
            <a:ext cx="3578484" cy="49782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ar-TN" dirty="0" smtClean="0">
                <a:solidFill>
                  <a:schemeClr val="accent1"/>
                </a:solidFill>
                <a:latin typeface="Traditional Arabic" panose="02020603050405020304" pitchFamily="18" charset="-78"/>
                <a:cs typeface="Traditional Arabic" panose="02020603050405020304" pitchFamily="18" charset="-78"/>
              </a:rPr>
              <a:t>الحق في الحياة بكرامة </a:t>
            </a:r>
            <a:endParaRPr lang="en-GB" dirty="0">
              <a:solidFill>
                <a:schemeClr val="accent1"/>
              </a:solidFill>
              <a:latin typeface="Traditional Arabic" panose="02020603050405020304" pitchFamily="18" charset="-78"/>
              <a:cs typeface="Traditional Arabic" panose="02020603050405020304" pitchFamily="18" charset="-78"/>
            </a:endParaRPr>
          </a:p>
        </p:txBody>
      </p:sp>
      <p:sp>
        <p:nvSpPr>
          <p:cNvPr id="8" name="Rectangle 7"/>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4860194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noProof="1" smtClean="0">
                <a:latin typeface="Traditional Arabic" panose="02020603050405020304" pitchFamily="18" charset="-78"/>
                <a:cs typeface="Traditional Arabic" panose="02020603050405020304" pitchFamily="18" charset="-78"/>
              </a:rPr>
              <a:t>باختصار...</a:t>
            </a:r>
            <a:endParaRPr lang="ar-SA" noProof="1">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p:txBody>
          <a:bodyPr/>
          <a:lstStyle/>
          <a:p>
            <a:pPr lvl="1" algn="r" rtl="1">
              <a:spcBef>
                <a:spcPts val="2000"/>
              </a:spcBef>
            </a:pPr>
            <a:r>
              <a:rPr lang="ar-SA" noProof="1" smtClean="0">
                <a:latin typeface="Traditional Arabic" panose="02020603050405020304" pitchFamily="18" charset="-78"/>
                <a:cs typeface="Traditional Arabic" panose="02020603050405020304" pitchFamily="18" charset="-78"/>
              </a:rPr>
              <a:t>يؤكد دليل اسفير على المبادئ الإنسانية باعتبارها الأسمى</a:t>
            </a:r>
          </a:p>
          <a:p>
            <a:pPr lvl="1" algn="r" rtl="1">
              <a:spcBef>
                <a:spcPts val="2000"/>
              </a:spcBef>
            </a:pPr>
            <a:r>
              <a:rPr lang="ar-SA" noProof="1" smtClean="0">
                <a:latin typeface="Traditional Arabic" panose="02020603050405020304" pitchFamily="18" charset="-78"/>
                <a:cs typeface="Traditional Arabic" panose="02020603050405020304" pitchFamily="18" charset="-78"/>
              </a:rPr>
              <a:t>يضع دليل اسفير حقوق السكان المتضررين من الكوارث في الحياة بكرامة والحماية والمساعدة في محور الاستجابة الإنسانية.</a:t>
            </a:r>
          </a:p>
          <a:p>
            <a:pPr lvl="1" algn="r" rtl="1">
              <a:spcBef>
                <a:spcPts val="2000"/>
              </a:spcBef>
            </a:pPr>
            <a:r>
              <a:rPr lang="ar-SA" noProof="1" smtClean="0">
                <a:latin typeface="Traditional Arabic" panose="02020603050405020304" pitchFamily="18" charset="-78"/>
                <a:cs typeface="Traditional Arabic" panose="02020603050405020304" pitchFamily="18" charset="-78"/>
              </a:rPr>
              <a:t>يساعد مشروع اسفير من خلال دليله على تجهيز الجهات الفاعلة الإنسانية بهدف الاستمرار في الحفاظ على الجودة والمساءلة عندالاستجابة الإنسانية.</a:t>
            </a:r>
          </a:p>
          <a:p>
            <a:pPr lvl="1" algn="r" rtl="1">
              <a:spcBef>
                <a:spcPts val="2000"/>
              </a:spcBef>
            </a:pPr>
            <a:r>
              <a:rPr lang="ar-SA" noProof="1" smtClean="0">
                <a:latin typeface="Traditional Arabic" panose="02020603050405020304" pitchFamily="18" charset="-78"/>
                <a:cs typeface="Traditional Arabic" panose="02020603050405020304" pitchFamily="18" charset="-78"/>
              </a:rPr>
              <a:t>يمثل مشروع اسفير عملية تعاونية واسعة</a:t>
            </a:r>
            <a:endParaRPr lang="ar-SA" noProof="1">
              <a:latin typeface="Traditional Arabic" panose="02020603050405020304" pitchFamily="18" charset="-78"/>
              <a:cs typeface="Traditional Arabic" panose="02020603050405020304" pitchFamily="18" charset="-78"/>
            </a:endParaRPr>
          </a:p>
        </p:txBody>
      </p:sp>
      <p:sp>
        <p:nvSpPr>
          <p:cNvPr id="6" name="Rectangle 5"/>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8216046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noProof="1" smtClean="0">
                <a:latin typeface="Traditional Arabic" panose="02020603050405020304" pitchFamily="18" charset="-78"/>
                <a:cs typeface="Traditional Arabic" panose="02020603050405020304" pitchFamily="18" charset="-78"/>
              </a:rPr>
              <a:t>لا تنسى</a:t>
            </a:r>
            <a:endParaRPr lang="ar-SA" noProof="1">
              <a:latin typeface="Traditional Arabic" panose="02020603050405020304" pitchFamily="18" charset="-78"/>
              <a:cs typeface="Traditional Arabic" panose="02020603050405020304" pitchFamily="18" charset="-78"/>
            </a:endParaRPr>
          </a:p>
        </p:txBody>
      </p: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1885" y="1340768"/>
            <a:ext cx="6660232" cy="4090627"/>
          </a:xfrm>
          <a:prstGeom prst="rect">
            <a:avLst/>
          </a:prstGeom>
        </p:spPr>
      </p:pic>
      <p:sp>
        <p:nvSpPr>
          <p:cNvPr id="6" name="Rectangle 5"/>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692350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rtoon-collag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862" y="182819"/>
            <a:ext cx="8524618" cy="5796740"/>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53472" t="34226" r="2509" b="14576"/>
          <a:stretch/>
        </p:blipFill>
        <p:spPr>
          <a:xfrm>
            <a:off x="467544" y="332656"/>
            <a:ext cx="3052010" cy="2520000"/>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40664" t="32737" r="36782" b="40348"/>
          <a:stretch/>
        </p:blipFill>
        <p:spPr>
          <a:xfrm>
            <a:off x="6064911" y="3645272"/>
            <a:ext cx="2636185" cy="2232000"/>
          </a:xfrm>
          <a:prstGeom prst="rect">
            <a:avLst/>
          </a:prstGeom>
        </p:spPr>
      </p:pic>
      <p:sp>
        <p:nvSpPr>
          <p:cNvPr id="6" name="Rectangle 5"/>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665505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noProof="1" smtClean="0">
                <a:solidFill>
                  <a:schemeClr val="tx2"/>
                </a:solidFill>
                <a:latin typeface="Traditional Arabic" panose="02020603050405020304" pitchFamily="18" charset="-78"/>
                <a:cs typeface="Traditional Arabic" panose="02020603050405020304" pitchFamily="18" charset="-78"/>
              </a:rPr>
              <a:t>يتمتع كافة المتضررين من الكوارث أو النزاعات بالحق </a:t>
            </a:r>
            <a:br>
              <a:rPr lang="ar-SA" noProof="1" smtClean="0">
                <a:solidFill>
                  <a:schemeClr val="tx2"/>
                </a:solidFill>
                <a:latin typeface="Traditional Arabic" panose="02020603050405020304" pitchFamily="18" charset="-78"/>
                <a:cs typeface="Traditional Arabic" panose="02020603050405020304" pitchFamily="18" charset="-78"/>
              </a:rPr>
            </a:br>
            <a:r>
              <a:rPr lang="ar-SA" noProof="1" smtClean="0">
                <a:solidFill>
                  <a:schemeClr val="tx2"/>
                </a:solidFill>
                <a:latin typeface="Traditional Arabic" panose="02020603050405020304" pitchFamily="18" charset="-78"/>
                <a:cs typeface="Traditional Arabic" panose="02020603050405020304" pitchFamily="18" charset="-78"/>
              </a:rPr>
              <a:t>في الحصول على المساعدة الإنسانية</a:t>
            </a:r>
            <a:endParaRPr lang="ar-SA" noProof="1">
              <a:solidFill>
                <a:schemeClr val="tx2"/>
              </a:solidFill>
              <a:latin typeface="Traditional Arabic" panose="02020603050405020304" pitchFamily="18" charset="-78"/>
              <a:cs typeface="Traditional Arabic" panose="02020603050405020304" pitchFamily="18" charset="-78"/>
            </a:endParaRPr>
          </a:p>
        </p:txBody>
      </p:sp>
      <p:sp>
        <p:nvSpPr>
          <p:cNvPr id="6" name="Content Placeholder 5"/>
          <p:cNvSpPr>
            <a:spLocks noGrp="1"/>
          </p:cNvSpPr>
          <p:nvPr>
            <p:ph idx="1"/>
          </p:nvPr>
        </p:nvSpPr>
        <p:spPr>
          <a:xfrm>
            <a:off x="6228184" y="5589588"/>
            <a:ext cx="2458616" cy="565376"/>
          </a:xfrm>
        </p:spPr>
        <p:txBody>
          <a:bodyPr/>
          <a:lstStyle/>
          <a:p>
            <a:pPr marL="0" indent="0" algn="r" rtl="1">
              <a:buNone/>
            </a:pPr>
            <a:r>
              <a:rPr lang="ar-SA" sz="1200" noProof="1" smtClean="0"/>
              <a:t>الميثاق الإنساني من دليل اسفير</a:t>
            </a:r>
          </a:p>
          <a:p>
            <a:pPr marL="0" indent="0" algn="r" rtl="1">
              <a:buNone/>
            </a:pPr>
            <a:r>
              <a:rPr lang="ar-SA" sz="1100" noProof="1" smtClean="0"/>
              <a:t>SphereProject.org/HumanitarianCharter</a:t>
            </a:r>
            <a:r>
              <a:rPr lang="ar-SA" sz="1200" noProof="1" smtClean="0"/>
              <a:t>	</a:t>
            </a:r>
            <a:endParaRPr lang="ar-SA" sz="1200" noProof="1"/>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4961" y="1285348"/>
            <a:ext cx="5708475" cy="4049490"/>
          </a:xfrm>
          <a:prstGeom prst="rect">
            <a:avLst/>
          </a:prstGeom>
        </p:spPr>
      </p:pic>
      <p:pic>
        <p:nvPicPr>
          <p:cNvPr id="8" name="Picture 7" descr="charter.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0" y="48758"/>
            <a:ext cx="1031799" cy="900000"/>
          </a:xfrm>
          <a:prstGeom prst="rect">
            <a:avLst/>
          </a:prstGeom>
        </p:spPr>
      </p:pic>
      <p:sp>
        <p:nvSpPr>
          <p:cNvPr id="7" name="Rectangle 6"/>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5405290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spc="-30" noProof="1" smtClean="0">
                <a:solidFill>
                  <a:schemeClr val="tx2"/>
                </a:solidFill>
                <a:latin typeface="Traditional Arabic" panose="02020603050405020304" pitchFamily="18" charset="-78"/>
                <a:cs typeface="Traditional Arabic" panose="02020603050405020304" pitchFamily="18" charset="-78"/>
              </a:rPr>
              <a:t>يتمتع كافة المتضررين من الكوارث أو النزاعات رجالا كانوا أو نساء فتيانا أو فتيات</a:t>
            </a:r>
            <a:br>
              <a:rPr lang="ar-SA" spc="-30" noProof="1" smtClean="0">
                <a:solidFill>
                  <a:schemeClr val="tx2"/>
                </a:solidFill>
                <a:latin typeface="Traditional Arabic" panose="02020603050405020304" pitchFamily="18" charset="-78"/>
                <a:cs typeface="Traditional Arabic" panose="02020603050405020304" pitchFamily="18" charset="-78"/>
              </a:rPr>
            </a:br>
            <a:r>
              <a:rPr lang="ar-SA" spc="-30" noProof="1" smtClean="0">
                <a:solidFill>
                  <a:schemeClr val="tx2"/>
                </a:solidFill>
                <a:latin typeface="Traditional Arabic" panose="02020603050405020304" pitchFamily="18" charset="-78"/>
                <a:cs typeface="Traditional Arabic" panose="02020603050405020304" pitchFamily="18" charset="-78"/>
              </a:rPr>
              <a:t>بالحق في الحياة بكرامة </a:t>
            </a:r>
            <a:endParaRPr lang="ar-SA" spc="-30" noProof="1">
              <a:solidFill>
                <a:schemeClr val="tx2"/>
              </a:solidFill>
              <a:latin typeface="Traditional Arabic" panose="02020603050405020304" pitchFamily="18" charset="-78"/>
              <a:cs typeface="Traditional Arabic" panose="02020603050405020304" pitchFamily="18" charset="-78"/>
            </a:endParaRPr>
          </a:p>
        </p:txBody>
      </p:sp>
      <p:sp>
        <p:nvSpPr>
          <p:cNvPr id="7" name="Content Placeholder 5"/>
          <p:cNvSpPr txBox="1">
            <a:spLocks/>
          </p:cNvSpPr>
          <p:nvPr/>
        </p:nvSpPr>
        <p:spPr>
          <a:xfrm>
            <a:off x="6015197" y="5589588"/>
            <a:ext cx="2671603" cy="4029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chemeClr val="tx2"/>
              </a:buClr>
              <a:buFont typeface="Arial" panose="020B0604020202020204" pitchFamily="34" charset="0"/>
              <a:buChar char="•"/>
              <a:defRPr sz="2200" kern="1200">
                <a:solidFill>
                  <a:srgbClr val="00000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rgbClr val="00000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rgbClr val="00000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TN" sz="1200" dirty="0" smtClean="0">
                <a:latin typeface="Traditional Arabic" panose="02020603050405020304" pitchFamily="18" charset="-78"/>
                <a:cs typeface="Traditional Arabic" panose="02020603050405020304" pitchFamily="18" charset="-78"/>
              </a:rPr>
              <a:t>الميثاق الإنساني من دليل </a:t>
            </a:r>
            <a:r>
              <a:rPr lang="ar-TN" sz="1200" dirty="0" err="1" smtClean="0">
                <a:latin typeface="Traditional Arabic" panose="02020603050405020304" pitchFamily="18" charset="-78"/>
                <a:cs typeface="Traditional Arabic" panose="02020603050405020304" pitchFamily="18" charset="-78"/>
              </a:rPr>
              <a:t>اسفير</a:t>
            </a:r>
            <a:endParaRPr lang="en-GB" sz="1200" dirty="0" smtClean="0">
              <a:latin typeface="Traditional Arabic" panose="02020603050405020304" pitchFamily="18" charset="-78"/>
              <a:cs typeface="Traditional Arabic" panose="02020603050405020304" pitchFamily="18" charset="-78"/>
            </a:endParaRPr>
          </a:p>
          <a:p>
            <a:pPr marL="0" indent="0" algn="r" rtl="1">
              <a:buNone/>
            </a:pPr>
            <a:r>
              <a:rPr lang="en-GB" sz="1100" dirty="0" smtClean="0">
                <a:latin typeface="Traditional Arabic" panose="02020603050405020304" pitchFamily="18" charset="-78"/>
                <a:cs typeface="Traditional Arabic" panose="02020603050405020304" pitchFamily="18" charset="-78"/>
              </a:rPr>
              <a:t>SphereProject.org/</a:t>
            </a:r>
            <a:r>
              <a:rPr lang="en-GB" sz="1100" dirty="0" err="1" smtClean="0">
                <a:latin typeface="Traditional Arabic" panose="02020603050405020304" pitchFamily="18" charset="-78"/>
                <a:cs typeface="Traditional Arabic" panose="02020603050405020304" pitchFamily="18" charset="-78"/>
              </a:rPr>
              <a:t>HumanitarianCharter</a:t>
            </a:r>
            <a:endParaRPr lang="en-GB" sz="1100" dirty="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5696" y="1231049"/>
            <a:ext cx="5904656" cy="4188658"/>
          </a:xfrm>
          <a:prstGeom prst="rect">
            <a:avLst/>
          </a:prstGeom>
        </p:spPr>
      </p:pic>
      <p:pic>
        <p:nvPicPr>
          <p:cNvPr id="9" name="Picture 8" descr="charter.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0" y="48758"/>
            <a:ext cx="1031799" cy="900000"/>
          </a:xfrm>
          <a:prstGeom prst="rect">
            <a:avLst/>
          </a:prstGeom>
        </p:spPr>
      </p:pic>
      <p:sp>
        <p:nvSpPr>
          <p:cNvPr id="8" name="Rectangle 7"/>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8166219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spc="-30" noProof="1" smtClean="0">
                <a:solidFill>
                  <a:schemeClr val="tx2"/>
                </a:solidFill>
                <a:latin typeface="Traditional Arabic" panose="02020603050405020304" pitchFamily="18" charset="-78"/>
                <a:cs typeface="Traditional Arabic" panose="02020603050405020304" pitchFamily="18" charset="-78"/>
              </a:rPr>
              <a:t>تحظى سلامة الناس وأمنهم في حالات الكوارث أو النزاعات</a:t>
            </a:r>
            <a:br>
              <a:rPr lang="ar-SA" spc="-30" noProof="1" smtClean="0">
                <a:solidFill>
                  <a:schemeClr val="tx2"/>
                </a:solidFill>
                <a:latin typeface="Traditional Arabic" panose="02020603050405020304" pitchFamily="18" charset="-78"/>
                <a:cs typeface="Traditional Arabic" panose="02020603050405020304" pitchFamily="18" charset="-78"/>
              </a:rPr>
            </a:br>
            <a:r>
              <a:rPr lang="ar-SA" spc="-30" noProof="1" smtClean="0">
                <a:solidFill>
                  <a:schemeClr val="tx2"/>
                </a:solidFill>
                <a:latin typeface="Traditional Arabic" panose="02020603050405020304" pitchFamily="18" charset="-78"/>
                <a:cs typeface="Traditional Arabic" panose="02020603050405020304" pitchFamily="18" charset="-78"/>
              </a:rPr>
              <a:t>باهتمام إنساني خاص</a:t>
            </a:r>
            <a:endParaRPr lang="ar-SA" spc="-30" noProof="1">
              <a:solidFill>
                <a:schemeClr val="tx2"/>
              </a:solidFill>
              <a:latin typeface="Traditional Arabic" panose="02020603050405020304" pitchFamily="18" charset="-78"/>
              <a:cs typeface="Traditional Arabic" panose="02020603050405020304" pitchFamily="18" charset="-78"/>
            </a:endParaRPr>
          </a:p>
        </p:txBody>
      </p:sp>
      <p:pic>
        <p:nvPicPr>
          <p:cNvPr id="3" name="Picture 2" descr="Bertucciol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1276990"/>
            <a:ext cx="5841599" cy="4132931"/>
          </a:xfrm>
          <a:prstGeom prst="rect">
            <a:avLst/>
          </a:prstGeom>
        </p:spPr>
      </p:pic>
      <p:sp>
        <p:nvSpPr>
          <p:cNvPr id="10" name="Content Placeholder 5"/>
          <p:cNvSpPr txBox="1">
            <a:spLocks/>
          </p:cNvSpPr>
          <p:nvPr/>
        </p:nvSpPr>
        <p:spPr>
          <a:xfrm>
            <a:off x="6004853" y="5589240"/>
            <a:ext cx="2671603" cy="4029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chemeClr val="tx2"/>
              </a:buClr>
              <a:buFont typeface="Arial" panose="020B0604020202020204" pitchFamily="34" charset="0"/>
              <a:buChar char="•"/>
              <a:defRPr sz="2200" kern="1200">
                <a:solidFill>
                  <a:srgbClr val="00000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rgbClr val="00000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rgbClr val="00000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TN" sz="1200" i="1" dirty="0" smtClean="0">
                <a:latin typeface="Traditional Arabic" panose="02020603050405020304" pitchFamily="18" charset="-78"/>
                <a:cs typeface="Traditional Arabic" panose="02020603050405020304" pitchFamily="18" charset="-78"/>
              </a:rPr>
              <a:t>الميثاق الإنساني من دليل </a:t>
            </a:r>
            <a:r>
              <a:rPr lang="ar-TN" sz="1200" i="1" dirty="0" err="1" smtClean="0">
                <a:latin typeface="Traditional Arabic" panose="02020603050405020304" pitchFamily="18" charset="-78"/>
                <a:cs typeface="Traditional Arabic" panose="02020603050405020304" pitchFamily="18" charset="-78"/>
              </a:rPr>
              <a:t>اسفير</a:t>
            </a:r>
            <a:endParaRPr lang="en-GB" sz="1200" i="1" dirty="0" smtClean="0">
              <a:latin typeface="Traditional Arabic" panose="02020603050405020304" pitchFamily="18" charset="-78"/>
              <a:cs typeface="Traditional Arabic" panose="02020603050405020304" pitchFamily="18" charset="-78"/>
            </a:endParaRPr>
          </a:p>
          <a:p>
            <a:pPr marL="0" indent="0" algn="r" rtl="1">
              <a:buNone/>
            </a:pPr>
            <a:r>
              <a:rPr lang="en-GB" sz="1100" dirty="0" smtClean="0">
                <a:latin typeface="Traditional Arabic" panose="02020603050405020304" pitchFamily="18" charset="-78"/>
                <a:cs typeface="Traditional Arabic" panose="02020603050405020304" pitchFamily="18" charset="-78"/>
              </a:rPr>
              <a:t>SphereProject.org/</a:t>
            </a:r>
            <a:r>
              <a:rPr lang="en-GB" sz="1100" dirty="0" err="1" smtClean="0">
                <a:latin typeface="Traditional Arabic" panose="02020603050405020304" pitchFamily="18" charset="-78"/>
                <a:cs typeface="Traditional Arabic" panose="02020603050405020304" pitchFamily="18" charset="-78"/>
              </a:rPr>
              <a:t>HumanitarianCharter</a:t>
            </a:r>
            <a:endParaRPr lang="en-GB" sz="1100" dirty="0">
              <a:latin typeface="Traditional Arabic" panose="02020603050405020304" pitchFamily="18" charset="-78"/>
              <a:cs typeface="Traditional Arabic" panose="02020603050405020304" pitchFamily="18" charset="-78"/>
            </a:endParaRPr>
          </a:p>
        </p:txBody>
      </p:sp>
      <p:pic>
        <p:nvPicPr>
          <p:cNvPr id="8" name="Picture 7" descr="charter.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0" y="48758"/>
            <a:ext cx="1031799" cy="900000"/>
          </a:xfrm>
          <a:prstGeom prst="rect">
            <a:avLst/>
          </a:prstGeom>
        </p:spPr>
      </p:pic>
      <p:sp>
        <p:nvSpPr>
          <p:cNvPr id="7" name="Rectangle 6"/>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2774490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1196752"/>
            <a:ext cx="6645256" cy="4698819"/>
          </a:xfrm>
          <a:prstGeom prst="rect">
            <a:avLst/>
          </a:prstGeom>
        </p:spPr>
      </p:pic>
      <p:sp>
        <p:nvSpPr>
          <p:cNvPr id="5" name="Title 4"/>
          <p:cNvSpPr>
            <a:spLocks noGrp="1"/>
          </p:cNvSpPr>
          <p:nvPr>
            <p:ph type="title"/>
          </p:nvPr>
        </p:nvSpPr>
        <p:spPr>
          <a:xfrm>
            <a:off x="467544" y="0"/>
            <a:ext cx="8229600" cy="1081760"/>
          </a:xfrm>
        </p:spPr>
        <p:txBody>
          <a:bodyPr/>
          <a:lstStyle/>
          <a:p>
            <a:r>
              <a:rPr lang="ar-SA" noProof="1" smtClean="0">
                <a:solidFill>
                  <a:schemeClr val="tx2"/>
                </a:solidFill>
                <a:latin typeface="Traditional Arabic" panose="02020603050405020304" pitchFamily="18" charset="-78"/>
                <a:cs typeface="Traditional Arabic" panose="02020603050405020304" pitchFamily="18" charset="-78"/>
              </a:rPr>
              <a:t>نحن الوكالات الإنسانية نسلم بحتمية مسؤوليتنا تجاه </a:t>
            </a:r>
            <a:br>
              <a:rPr lang="ar-SA" noProof="1" smtClean="0">
                <a:solidFill>
                  <a:schemeClr val="tx2"/>
                </a:solidFill>
                <a:latin typeface="Traditional Arabic" panose="02020603050405020304" pitchFamily="18" charset="-78"/>
                <a:cs typeface="Traditional Arabic" panose="02020603050405020304" pitchFamily="18" charset="-78"/>
              </a:rPr>
            </a:br>
            <a:r>
              <a:rPr lang="ar-SA" noProof="1" smtClean="0">
                <a:solidFill>
                  <a:schemeClr val="tx2"/>
                </a:solidFill>
                <a:latin typeface="Traditional Arabic" panose="02020603050405020304" pitchFamily="18" charset="-78"/>
                <a:cs typeface="Traditional Arabic" panose="02020603050405020304" pitchFamily="18" charset="-78"/>
              </a:rPr>
              <a:t>اولئك الذين نسعى إلى مساعدتهم </a:t>
            </a:r>
            <a:endParaRPr lang="ar-SA" noProof="1">
              <a:solidFill>
                <a:schemeClr val="tx2"/>
              </a:solidFill>
              <a:latin typeface="Traditional Arabic" panose="02020603050405020304" pitchFamily="18" charset="-78"/>
              <a:cs typeface="Traditional Arabic" panose="02020603050405020304" pitchFamily="18" charset="-78"/>
            </a:endParaRPr>
          </a:p>
        </p:txBody>
      </p:sp>
      <p:sp>
        <p:nvSpPr>
          <p:cNvPr id="10" name="Content Placeholder 5"/>
          <p:cNvSpPr txBox="1">
            <a:spLocks/>
          </p:cNvSpPr>
          <p:nvPr/>
        </p:nvSpPr>
        <p:spPr>
          <a:xfrm>
            <a:off x="6015197" y="5554124"/>
            <a:ext cx="2671603" cy="4029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chemeClr val="tx2"/>
              </a:buClr>
              <a:buFont typeface="Arial" panose="020B0604020202020204" pitchFamily="34" charset="0"/>
              <a:buChar char="•"/>
              <a:defRPr sz="2200" kern="1200">
                <a:solidFill>
                  <a:srgbClr val="00000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rgbClr val="00000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rgbClr val="00000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TN" sz="1200" i="1" dirty="0" smtClean="0">
                <a:latin typeface="Traditional Arabic" panose="02020603050405020304" pitchFamily="18" charset="-78"/>
                <a:cs typeface="Traditional Arabic" panose="02020603050405020304" pitchFamily="18" charset="-78"/>
              </a:rPr>
              <a:t>الميثاق الإنساني من دليل </a:t>
            </a:r>
            <a:r>
              <a:rPr lang="ar-TN" sz="1200" i="1" dirty="0" err="1" smtClean="0">
                <a:latin typeface="Traditional Arabic" panose="02020603050405020304" pitchFamily="18" charset="-78"/>
                <a:cs typeface="Traditional Arabic" panose="02020603050405020304" pitchFamily="18" charset="-78"/>
              </a:rPr>
              <a:t>اسفير</a:t>
            </a:r>
            <a:endParaRPr lang="en-GB" sz="1200" i="1" dirty="0" smtClean="0">
              <a:latin typeface="Traditional Arabic" panose="02020603050405020304" pitchFamily="18" charset="-78"/>
              <a:cs typeface="Traditional Arabic" panose="02020603050405020304" pitchFamily="18" charset="-78"/>
            </a:endParaRPr>
          </a:p>
          <a:p>
            <a:pPr marL="0" indent="0" algn="r" rtl="1">
              <a:buNone/>
            </a:pPr>
            <a:r>
              <a:rPr lang="en-GB" sz="1100" dirty="0" smtClean="0">
                <a:latin typeface="Traditional Arabic" panose="02020603050405020304" pitchFamily="18" charset="-78"/>
                <a:cs typeface="Traditional Arabic" panose="02020603050405020304" pitchFamily="18" charset="-78"/>
              </a:rPr>
              <a:t>SphereProject.org/</a:t>
            </a:r>
            <a:r>
              <a:rPr lang="en-GB" sz="1100" dirty="0" err="1" smtClean="0">
                <a:latin typeface="Traditional Arabic" panose="02020603050405020304" pitchFamily="18" charset="-78"/>
                <a:cs typeface="Traditional Arabic" panose="02020603050405020304" pitchFamily="18" charset="-78"/>
              </a:rPr>
              <a:t>HumanitarianCharter</a:t>
            </a:r>
            <a:endParaRPr lang="en-GB" sz="1100" dirty="0">
              <a:latin typeface="Traditional Arabic" panose="02020603050405020304" pitchFamily="18" charset="-78"/>
              <a:cs typeface="Traditional Arabic" panose="02020603050405020304" pitchFamily="18" charset="-78"/>
            </a:endParaRPr>
          </a:p>
        </p:txBody>
      </p:sp>
      <p:pic>
        <p:nvPicPr>
          <p:cNvPr id="8" name="Picture 7" descr="charter.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0" y="48758"/>
            <a:ext cx="1031799" cy="900000"/>
          </a:xfrm>
          <a:prstGeom prst="rect">
            <a:avLst/>
          </a:prstGeom>
        </p:spPr>
      </p:pic>
      <p:sp>
        <p:nvSpPr>
          <p:cNvPr id="9" name="Rectangle 8"/>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895927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noProof="1" smtClean="0">
                <a:solidFill>
                  <a:schemeClr val="tx2"/>
                </a:solidFill>
                <a:latin typeface="Traditional Arabic" panose="02020603050405020304" pitchFamily="18" charset="-78"/>
                <a:cs typeface="Traditional Arabic" panose="02020603050405020304" pitchFamily="18" charset="-78"/>
              </a:rPr>
              <a:t>قد تُحدث المحاولات الرامية إلى توفير المساعدة الإنسانية </a:t>
            </a:r>
            <a:br>
              <a:rPr lang="ar-SA" noProof="1" smtClean="0">
                <a:solidFill>
                  <a:schemeClr val="tx2"/>
                </a:solidFill>
                <a:latin typeface="Traditional Arabic" panose="02020603050405020304" pitchFamily="18" charset="-78"/>
                <a:cs typeface="Traditional Arabic" panose="02020603050405020304" pitchFamily="18" charset="-78"/>
              </a:rPr>
            </a:br>
            <a:r>
              <a:rPr lang="ar-SA" noProof="1" smtClean="0">
                <a:solidFill>
                  <a:schemeClr val="tx2"/>
                </a:solidFill>
                <a:latin typeface="Traditional Arabic" panose="02020603050405020304" pitchFamily="18" charset="-78"/>
                <a:cs typeface="Traditional Arabic" panose="02020603050405020304" pitchFamily="18" charset="-78"/>
              </a:rPr>
              <a:t>آثارا سلبية غير مقصودة</a:t>
            </a:r>
            <a:endParaRPr lang="ar-SA" noProof="1">
              <a:solidFill>
                <a:schemeClr val="tx2"/>
              </a:solidFill>
              <a:latin typeface="Traditional Arabic" panose="02020603050405020304" pitchFamily="18" charset="-78"/>
              <a:cs typeface="Traditional Arabic" panose="02020603050405020304" pitchFamily="18" charset="-78"/>
            </a:endParaRPr>
          </a:p>
        </p:txBody>
      </p:sp>
      <p:sp>
        <p:nvSpPr>
          <p:cNvPr id="8" name="Content Placeholder 5"/>
          <p:cNvSpPr txBox="1">
            <a:spLocks/>
          </p:cNvSpPr>
          <p:nvPr/>
        </p:nvSpPr>
        <p:spPr>
          <a:xfrm>
            <a:off x="6024341" y="5589588"/>
            <a:ext cx="2671603" cy="4029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chemeClr val="tx2"/>
              </a:buClr>
              <a:buFont typeface="Arial" panose="020B0604020202020204" pitchFamily="34" charset="0"/>
              <a:buChar char="•"/>
              <a:defRPr sz="2200" kern="1200">
                <a:solidFill>
                  <a:srgbClr val="00000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rgbClr val="00000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rgbClr val="00000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TN" sz="1200" i="1" dirty="0" smtClean="0">
                <a:latin typeface="Traditional Arabic" panose="02020603050405020304" pitchFamily="18" charset="-78"/>
                <a:cs typeface="Traditional Arabic" panose="02020603050405020304" pitchFamily="18" charset="-78"/>
              </a:rPr>
              <a:t>الميثاق الإنساني من دليل </a:t>
            </a:r>
            <a:r>
              <a:rPr lang="ar-TN" sz="1200" i="1" dirty="0" err="1" smtClean="0">
                <a:latin typeface="Traditional Arabic" panose="02020603050405020304" pitchFamily="18" charset="-78"/>
                <a:cs typeface="Traditional Arabic" panose="02020603050405020304" pitchFamily="18" charset="-78"/>
              </a:rPr>
              <a:t>اسفير</a:t>
            </a:r>
            <a:endParaRPr lang="en-GB" sz="1200" i="1" dirty="0" smtClean="0">
              <a:latin typeface="Traditional Arabic" panose="02020603050405020304" pitchFamily="18" charset="-78"/>
              <a:cs typeface="Traditional Arabic" panose="02020603050405020304" pitchFamily="18" charset="-78"/>
            </a:endParaRPr>
          </a:p>
          <a:p>
            <a:pPr marL="0" indent="0" algn="r" rtl="1">
              <a:buNone/>
            </a:pPr>
            <a:r>
              <a:rPr lang="en-GB" sz="1100" dirty="0" smtClean="0">
                <a:latin typeface="Traditional Arabic" panose="02020603050405020304" pitchFamily="18" charset="-78"/>
                <a:cs typeface="Traditional Arabic" panose="02020603050405020304" pitchFamily="18" charset="-78"/>
              </a:rPr>
              <a:t>SphereProject.org/</a:t>
            </a:r>
            <a:r>
              <a:rPr lang="en-GB" sz="1100" dirty="0" err="1" smtClean="0">
                <a:latin typeface="Traditional Arabic" panose="02020603050405020304" pitchFamily="18" charset="-78"/>
                <a:cs typeface="Traditional Arabic" panose="02020603050405020304" pitchFamily="18" charset="-78"/>
              </a:rPr>
              <a:t>HumanitarianCharter</a:t>
            </a:r>
            <a:endParaRPr lang="en-GB" sz="1100" dirty="0">
              <a:latin typeface="Traditional Arabic" panose="02020603050405020304" pitchFamily="18" charset="-78"/>
              <a:cs typeface="Traditional Arabic" panose="02020603050405020304" pitchFamily="18" charset="-78"/>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9712" y="1286721"/>
            <a:ext cx="5760640" cy="4086495"/>
          </a:xfrm>
          <a:prstGeom prst="rect">
            <a:avLst/>
          </a:prstGeom>
        </p:spPr>
      </p:pic>
      <p:pic>
        <p:nvPicPr>
          <p:cNvPr id="9" name="Picture 8" descr="charter.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0" y="48758"/>
            <a:ext cx="1031799" cy="900000"/>
          </a:xfrm>
          <a:prstGeom prst="rect">
            <a:avLst/>
          </a:prstGeom>
        </p:spPr>
      </p:pic>
      <p:sp>
        <p:nvSpPr>
          <p:cNvPr id="7" name="Rectangle 6"/>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5278011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noProof="1" smtClean="0">
                <a:solidFill>
                  <a:schemeClr val="tx2"/>
                </a:solidFill>
                <a:latin typeface="Traditional Arabic" panose="02020603050405020304" pitchFamily="18" charset="-78"/>
                <a:cs typeface="Traditional Arabic" panose="02020603050405020304" pitchFamily="18" charset="-78"/>
              </a:rPr>
              <a:t>خلال النزاعات المسلحة، يجب تقديم المساعدة </a:t>
            </a:r>
            <a:br>
              <a:rPr lang="ar-SA" noProof="1" smtClean="0">
                <a:solidFill>
                  <a:schemeClr val="tx2"/>
                </a:solidFill>
                <a:latin typeface="Traditional Arabic" panose="02020603050405020304" pitchFamily="18" charset="-78"/>
                <a:cs typeface="Traditional Arabic" panose="02020603050405020304" pitchFamily="18" charset="-78"/>
              </a:rPr>
            </a:br>
            <a:r>
              <a:rPr lang="ar-SA" noProof="1" smtClean="0">
                <a:solidFill>
                  <a:schemeClr val="tx2"/>
                </a:solidFill>
                <a:latin typeface="Traditional Arabic" panose="02020603050405020304" pitchFamily="18" charset="-78"/>
                <a:cs typeface="Traditional Arabic" panose="02020603050405020304" pitchFamily="18" charset="-78"/>
              </a:rPr>
              <a:t>وتوفير الحماية لغير المشاركين في النزاع </a:t>
            </a:r>
            <a:endParaRPr lang="ar-SA" noProof="1">
              <a:solidFill>
                <a:schemeClr val="tx2"/>
              </a:solidFill>
              <a:latin typeface="Traditional Arabic" panose="02020603050405020304" pitchFamily="18" charset="-78"/>
              <a:cs typeface="Traditional Arabic" panose="02020603050405020304" pitchFamily="18" charset="-78"/>
            </a:endParaRPr>
          </a:p>
        </p:txBody>
      </p:sp>
      <p:pic>
        <p:nvPicPr>
          <p:cNvPr id="7" name="Picture 6" descr="Deren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5" y="1196752"/>
            <a:ext cx="5976665" cy="4228491"/>
          </a:xfrm>
          <a:prstGeom prst="rect">
            <a:avLst/>
          </a:prstGeom>
        </p:spPr>
      </p:pic>
      <p:sp>
        <p:nvSpPr>
          <p:cNvPr id="8" name="Content Placeholder 5"/>
          <p:cNvSpPr txBox="1">
            <a:spLocks/>
          </p:cNvSpPr>
          <p:nvPr/>
        </p:nvSpPr>
        <p:spPr>
          <a:xfrm>
            <a:off x="6004853" y="5589240"/>
            <a:ext cx="2671603" cy="4029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chemeClr val="tx2"/>
              </a:buClr>
              <a:buFont typeface="Arial" panose="020B0604020202020204" pitchFamily="34" charset="0"/>
              <a:buChar char="•"/>
              <a:defRPr sz="2200" kern="1200">
                <a:solidFill>
                  <a:srgbClr val="00000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rgbClr val="00000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rgbClr val="00000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TN" sz="1200" i="1" dirty="0" smtClean="0">
                <a:latin typeface="Traditional Arabic" panose="02020603050405020304" pitchFamily="18" charset="-78"/>
                <a:cs typeface="Traditional Arabic" panose="02020603050405020304" pitchFamily="18" charset="-78"/>
              </a:rPr>
              <a:t>الميثاق الإنساني من دليل </a:t>
            </a:r>
            <a:r>
              <a:rPr lang="ar-TN" sz="1200" i="1" dirty="0" err="1" smtClean="0">
                <a:latin typeface="Traditional Arabic" panose="02020603050405020304" pitchFamily="18" charset="-78"/>
                <a:cs typeface="Traditional Arabic" panose="02020603050405020304" pitchFamily="18" charset="-78"/>
              </a:rPr>
              <a:t>اسفير</a:t>
            </a:r>
            <a:endParaRPr lang="en-GB" sz="1200" i="1" dirty="0" smtClean="0">
              <a:latin typeface="Traditional Arabic" panose="02020603050405020304" pitchFamily="18" charset="-78"/>
              <a:cs typeface="Traditional Arabic" panose="02020603050405020304" pitchFamily="18" charset="-78"/>
            </a:endParaRPr>
          </a:p>
          <a:p>
            <a:pPr marL="0" indent="0" algn="r" rtl="1">
              <a:buNone/>
            </a:pPr>
            <a:r>
              <a:rPr lang="en-GB" sz="1100" dirty="0" smtClean="0">
                <a:latin typeface="Traditional Arabic" panose="02020603050405020304" pitchFamily="18" charset="-78"/>
                <a:cs typeface="Traditional Arabic" panose="02020603050405020304" pitchFamily="18" charset="-78"/>
              </a:rPr>
              <a:t>SphereProject.org/</a:t>
            </a:r>
            <a:r>
              <a:rPr lang="en-GB" sz="1100" dirty="0" err="1" smtClean="0">
                <a:latin typeface="Traditional Arabic" panose="02020603050405020304" pitchFamily="18" charset="-78"/>
                <a:cs typeface="Traditional Arabic" panose="02020603050405020304" pitchFamily="18" charset="-78"/>
              </a:rPr>
              <a:t>HumanitarianCharter</a:t>
            </a:r>
            <a:endParaRPr lang="en-GB" sz="1100" dirty="0">
              <a:latin typeface="Traditional Arabic" panose="02020603050405020304" pitchFamily="18" charset="-78"/>
              <a:cs typeface="Traditional Arabic" panose="02020603050405020304" pitchFamily="18" charset="-78"/>
            </a:endParaRPr>
          </a:p>
        </p:txBody>
      </p:sp>
      <p:pic>
        <p:nvPicPr>
          <p:cNvPr id="9" name="Picture 8" descr="charter.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0" y="48758"/>
            <a:ext cx="1031799" cy="900000"/>
          </a:xfrm>
          <a:prstGeom prst="rect">
            <a:avLst/>
          </a:prstGeom>
        </p:spPr>
      </p:pic>
      <p:sp>
        <p:nvSpPr>
          <p:cNvPr id="11" name="Rectangle 10"/>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2643508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ar-SA" noProof="1" smtClean="0">
                <a:solidFill>
                  <a:schemeClr val="tx2"/>
                </a:solidFill>
                <a:latin typeface="Traditional Arabic" panose="02020603050405020304" pitchFamily="18" charset="-78"/>
                <a:cs typeface="Traditional Arabic" panose="02020603050405020304" pitchFamily="18" charset="-78"/>
              </a:rPr>
              <a:t>أهم النقاط</a:t>
            </a:r>
            <a:endParaRPr lang="ar-SA" noProof="1">
              <a:solidFill>
                <a:schemeClr val="tx2"/>
              </a:solidFill>
              <a:latin typeface="Traditional Arabic" panose="02020603050405020304" pitchFamily="18" charset="-78"/>
              <a:cs typeface="Traditional Arabic" panose="02020603050405020304" pitchFamily="18" charset="-78"/>
            </a:endParaRPr>
          </a:p>
        </p:txBody>
      </p:sp>
      <p:sp>
        <p:nvSpPr>
          <p:cNvPr id="8" name="Content Placeholder 7"/>
          <p:cNvSpPr>
            <a:spLocks noGrp="1"/>
          </p:cNvSpPr>
          <p:nvPr>
            <p:ph idx="1"/>
          </p:nvPr>
        </p:nvSpPr>
        <p:spPr>
          <a:xfrm>
            <a:off x="457200" y="1867176"/>
            <a:ext cx="4833551" cy="4287788"/>
          </a:xfrm>
        </p:spPr>
        <p:txBody>
          <a:bodyPr/>
          <a:lstStyle/>
          <a:p>
            <a:pPr lvl="1" rtl="1">
              <a:spcBef>
                <a:spcPts val="2000"/>
              </a:spcBef>
            </a:pPr>
            <a:r>
              <a:rPr lang="ar-SA" noProof="1" smtClean="0">
                <a:latin typeface="Traditional Arabic" panose="02020603050405020304" pitchFamily="18" charset="-78"/>
                <a:cs typeface="Traditional Arabic" panose="02020603050405020304" pitchFamily="18" charset="-78"/>
              </a:rPr>
              <a:t>الانسان محور الاستجابة</a:t>
            </a:r>
          </a:p>
          <a:p>
            <a:pPr lvl="1" rtl="1">
              <a:spcBef>
                <a:spcPts val="2000"/>
              </a:spcBef>
            </a:pPr>
            <a:r>
              <a:rPr lang="ar-SA" noProof="1" smtClean="0">
                <a:latin typeface="Traditional Arabic" panose="02020603050405020304" pitchFamily="18" charset="-78"/>
                <a:cs typeface="Traditional Arabic" panose="02020603050405020304" pitchFamily="18" charset="-78"/>
              </a:rPr>
              <a:t>قائم على الجودة</a:t>
            </a:r>
          </a:p>
          <a:p>
            <a:pPr lvl="1" rtl="1">
              <a:spcBef>
                <a:spcPts val="2000"/>
              </a:spcBef>
            </a:pPr>
            <a:r>
              <a:rPr lang="ar-SA" noProof="1" smtClean="0">
                <a:latin typeface="Traditional Arabic" panose="02020603050405020304" pitchFamily="18" charset="-78"/>
                <a:cs typeface="Traditional Arabic" panose="02020603050405020304" pitchFamily="18" charset="-78"/>
              </a:rPr>
              <a:t>قائم على نهج الحقوق</a:t>
            </a:r>
          </a:p>
          <a:p>
            <a:pPr marL="457200" lvl="1" indent="0">
              <a:spcBef>
                <a:spcPts val="2000"/>
              </a:spcBef>
              <a:buNone/>
            </a:pPr>
            <a:endParaRPr lang="ar-SA" noProof="1" smtClean="0">
              <a:latin typeface="Traditional Arabic" panose="02020603050405020304" pitchFamily="18" charset="-78"/>
              <a:cs typeface="Traditional Arabic" panose="02020603050405020304" pitchFamily="18" charset="-78"/>
            </a:endParaRPr>
          </a:p>
          <a:p>
            <a:pPr marL="457200" lvl="1" indent="0">
              <a:spcBef>
                <a:spcPts val="2000"/>
              </a:spcBef>
              <a:buNone/>
            </a:pPr>
            <a:endParaRPr lang="ar-SA" noProof="1">
              <a:latin typeface="Traditional Arabic" panose="02020603050405020304" pitchFamily="18" charset="-78"/>
              <a:cs typeface="Traditional Arabic" panose="02020603050405020304" pitchFamily="18" charset="-78"/>
            </a:endParaRPr>
          </a:p>
        </p:txBody>
      </p:sp>
      <p:grpSp>
        <p:nvGrpSpPr>
          <p:cNvPr id="15" name="Group 14"/>
          <p:cNvGrpSpPr/>
          <p:nvPr/>
        </p:nvGrpSpPr>
        <p:grpSpPr>
          <a:xfrm>
            <a:off x="5417804" y="1141695"/>
            <a:ext cx="3710597" cy="4872065"/>
            <a:chOff x="6146291" y="1200573"/>
            <a:chExt cx="2982109" cy="3915550"/>
          </a:xfrm>
        </p:grpSpPr>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8400" y="1200573"/>
              <a:ext cx="1440000" cy="1015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descr="http://www.sphereproject.org/silo/images/hc-cartoons-2-letouze-ii_180x12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8400" y="2291858"/>
              <a:ext cx="1440000" cy="1015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descr="http://www.sphereproject.org/silo/images/hc-cartoons-1_180x12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6291" y="1783623"/>
              <a:ext cx="1440000" cy="1016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http://www.sphereproject.org/silo/images/hc-cartoons-4-murtadha_180x127.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88400" y="3462106"/>
              <a:ext cx="1440000" cy="1016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 descr="http://www.sphereproject.org/silo/images/hc-cartoons-5-letouze-i_180x127.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46291" y="4100294"/>
              <a:ext cx="1440000" cy="101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2" descr="http://www.sphereproject.org/silo/images/hc-cartoons-6-derenne_180x127.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46291" y="2920953"/>
              <a:ext cx="1440000" cy="1016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Rectangle 16"/>
          <p:cNvSpPr/>
          <p:nvPr/>
        </p:nvSpPr>
        <p:spPr>
          <a:xfrm>
            <a:off x="6660232" y="6392361"/>
            <a:ext cx="2153154" cy="276999"/>
          </a:xfrm>
          <a:prstGeom prst="rect">
            <a:avLst/>
          </a:prstGeom>
        </p:spPr>
        <p:txBody>
          <a:bodyPr wrap="non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a:t>
            </a:r>
            <a:r>
              <a:rPr lang="fr-FR" sz="1200" b="1" dirty="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1- مجموعة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a:solidFill>
                  <a:schemeClr val="bg1"/>
                </a:solidFill>
                <a:latin typeface="Traditional Arabic" panose="02020603050405020304" pitchFamily="18" charset="-78"/>
                <a:cs typeface="Traditional Arabic" panose="02020603050405020304" pitchFamily="18" charset="-78"/>
              </a:rPr>
              <a:t>التدريبية 2015</a:t>
            </a:r>
            <a:endParaRPr lang="ar-SA" sz="1200"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619563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Sphere Arabic">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Speher Arabic ppt theme" id="{055ABF64-F99F-4D3C-8601-F3C314C4EF3E}" vid="{4FE0B630-788B-48C2-A69E-8EC3E00922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Speher Arabic ppt theme</Template>
  <TotalTime>1116</TotalTime>
  <Words>1387</Words>
  <Application>Microsoft Office PowerPoint</Application>
  <PresentationFormat>On-screen Show (4:3)</PresentationFormat>
  <Paragraphs>142</Paragraphs>
  <Slides>19</Slides>
  <Notes>17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Speher Arabic ppt theme</vt:lpstr>
      <vt:lpstr>نبذة عن اسفير</vt:lpstr>
      <vt:lpstr>PowerPoint Presentation</vt:lpstr>
      <vt:lpstr>يتمتع كافة المتضررين من الكوارث أو النزاعات بالحق  في الحصول على المساعدة الإنسانية</vt:lpstr>
      <vt:lpstr>يتمتع كافة المتضررين من الكوارث أو النزاعات رجالا كانوا أو نساء فتيانا أو فتيات بالحق في الحياة بكرامة </vt:lpstr>
      <vt:lpstr>تحظى سلامة الناس وأمنهم في حالات الكوارث أو النزاعات باهتمام إنساني خاص</vt:lpstr>
      <vt:lpstr>نحن الوكالات الإنسانية نسلم بحتمية مسؤوليتنا تجاه  اولئك الذين نسعى إلى مساعدتهم </vt:lpstr>
      <vt:lpstr>قد تُحدث المحاولات الرامية إلى توفير المساعدة الإنسانية  آثارا سلبية غير مقصودة</vt:lpstr>
      <vt:lpstr>خلال النزاعات المسلحة، يجب تقديم المساعدة  وتوفير الحماية لغير المشاركين في النزاع </vt:lpstr>
      <vt:lpstr>أهم النقاط</vt:lpstr>
      <vt:lpstr>ماهي عقيدة اسفير الأساسية؟</vt:lpstr>
      <vt:lpstr>ماهي مبادئ اسفير الأساسية؟</vt:lpstr>
      <vt:lpstr>ما هي الجودة والمساءلة حسب اسفير؟</vt:lpstr>
      <vt:lpstr>الجودة</vt:lpstr>
      <vt:lpstr>المساءلة</vt:lpstr>
      <vt:lpstr>العلاقة بين مكونات دليل اسفير</vt:lpstr>
      <vt:lpstr>الفرق بين المعايير والمؤشرات</vt:lpstr>
      <vt:lpstr>أجزاء الدليل</vt:lpstr>
      <vt:lpstr>باختصار...</vt:lpstr>
      <vt:lpstr>لا تنسى</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2015-03-18T16:06:32Z</dcterms:created>
  <dcterms:modified xsi:type="dcterms:W3CDTF">2015-05-28T08:36:49Z</dcterms:modified>
</cp:coreProperties>
</file>